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8"/>
    <p:sldMasterId id="2147483883" r:id="rId9"/>
    <p:sldMasterId id="2147483670" r:id="rId10"/>
    <p:sldMasterId id="2147483680" r:id="rId11"/>
    <p:sldMasterId id="2147483701" r:id="rId12"/>
    <p:sldMasterId id="2147483773" r:id="rId13"/>
    <p:sldMasterId id="2147483806" r:id="rId14"/>
    <p:sldMasterId id="2147483825" r:id="rId15"/>
    <p:sldMasterId id="2147483837" r:id="rId16"/>
    <p:sldMasterId id="2147483860" r:id="rId17"/>
    <p:sldMasterId id="2147483890" r:id="rId18"/>
  </p:sldMasterIdLst>
  <p:notesMasterIdLst>
    <p:notesMasterId r:id="rId61"/>
  </p:notesMasterIdLst>
  <p:handoutMasterIdLst>
    <p:handoutMasterId r:id="rId62"/>
  </p:handoutMasterIdLst>
  <p:sldIdLst>
    <p:sldId id="271" r:id="rId19"/>
    <p:sldId id="278" r:id="rId20"/>
    <p:sldId id="289" r:id="rId21"/>
    <p:sldId id="302" r:id="rId22"/>
    <p:sldId id="304" r:id="rId23"/>
    <p:sldId id="303" r:id="rId24"/>
    <p:sldId id="322" r:id="rId25"/>
    <p:sldId id="323" r:id="rId26"/>
    <p:sldId id="319" r:id="rId27"/>
    <p:sldId id="321" r:id="rId28"/>
    <p:sldId id="333" r:id="rId29"/>
    <p:sldId id="324" r:id="rId30"/>
    <p:sldId id="318" r:id="rId31"/>
    <p:sldId id="325" r:id="rId32"/>
    <p:sldId id="317" r:id="rId33"/>
    <p:sldId id="296" r:id="rId34"/>
    <p:sldId id="332" r:id="rId35"/>
    <p:sldId id="331" r:id="rId36"/>
    <p:sldId id="338" r:id="rId37"/>
    <p:sldId id="337" r:id="rId38"/>
    <p:sldId id="336" r:id="rId39"/>
    <p:sldId id="328" r:id="rId40"/>
    <p:sldId id="294" r:id="rId41"/>
    <p:sldId id="330" r:id="rId42"/>
    <p:sldId id="335" r:id="rId43"/>
    <p:sldId id="316" r:id="rId44"/>
    <p:sldId id="290" r:id="rId45"/>
    <p:sldId id="292" r:id="rId46"/>
    <p:sldId id="293" r:id="rId47"/>
    <p:sldId id="326" r:id="rId48"/>
    <p:sldId id="327" r:id="rId49"/>
    <p:sldId id="339" r:id="rId50"/>
    <p:sldId id="307" r:id="rId51"/>
    <p:sldId id="314" r:id="rId52"/>
    <p:sldId id="315" r:id="rId53"/>
    <p:sldId id="312" r:id="rId54"/>
    <p:sldId id="313" r:id="rId55"/>
    <p:sldId id="342" r:id="rId56"/>
    <p:sldId id="341" r:id="rId57"/>
    <p:sldId id="340" r:id="rId58"/>
    <p:sldId id="334" r:id="rId59"/>
    <p:sldId id="26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83" d="100"/>
          <a:sy n="83" d="100"/>
        </p:scale>
        <p:origin x="538" y="31"/>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notesMaster" Target="notesMasters/notesMaster1.xml"/><Relationship Id="rId10" Type="http://schemas.openxmlformats.org/officeDocument/2006/relationships/slideMaster" Target="slideMasters/slideMaster3.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microsoft.com/office/2015/10/relationships/revisionInfo" Target="revisionInfo.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6/11/2017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713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01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53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690568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3685703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6/11/2017 12:08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8024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189791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855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82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accent6"/>
              </a:solidFill>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55903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6/11/2017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6/11/2017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926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02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357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3262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51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54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6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9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61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63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66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68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71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73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75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78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80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3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85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87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390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92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595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697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799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902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04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7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209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311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4142"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66"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6190"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7214"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8238" name="think-cell Slide" r:id="rId4" imgW="6350000" imgH="6350000" progId="">
                  <p:embed/>
                </p:oleObj>
              </mc:Choice>
              <mc:Fallback>
                <p:oleObj name="think-cell Slide" r:id="rId4" imgW="6350000" imgH="63500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theme" Target="../theme/theme10.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theme" Target="../theme/theme11.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1.pn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6/12/2017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#70-534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94" name="think-cell Slide" r:id="rId35" imgW="6350000" imgH="6350000" progId="">
                  <p:embed/>
                </p:oleObj>
              </mc:Choice>
              <mc:Fallback>
                <p:oleObj name="think-cell Slide" r:id="rId35" imgW="6350000" imgH="6350000" progId="">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8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services/batch/" TargetMode="External"/><Relationship Id="rId1" Type="http://schemas.openxmlformats.org/officeDocument/2006/relationships/slideLayout" Target="../slideLayouts/slideLayout1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cloud-services/cloud-services-setup-hybrid-hpcpack-cluster" TargetMode="External"/><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36.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hart" Target="../charts/chart1.xml"/><Relationship Id="rId1" Type="http://schemas.openxmlformats.org/officeDocument/2006/relationships/slideLayout" Target="../slideLayouts/slideLayout19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azure/event-hubs/event-hubs-what-is-event-hubs"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Praveen Rawat | Sr. Tech Evangelist (Managed ISV’s), Microsoft</a:t>
            </a:r>
          </a:p>
          <a:p>
            <a:r>
              <a:rPr lang="en-US" dirty="0"/>
              <a:t>Jim O’ Neil | Sr. Architect, Blue Metal</a:t>
            </a:r>
          </a:p>
        </p:txBody>
      </p:sp>
      <p:sp>
        <p:nvSpPr>
          <p:cNvPr id="2" name="Title 1"/>
          <p:cNvSpPr>
            <a:spLocks noGrp="1"/>
          </p:cNvSpPr>
          <p:nvPr>
            <p:ph type="ctrTitle"/>
          </p:nvPr>
        </p:nvSpPr>
        <p:spPr>
          <a:solidFill>
            <a:srgbClr val="007233"/>
          </a:solidFill>
        </p:spPr>
        <p:txBody>
          <a:bodyPr/>
          <a:lstStyle/>
          <a:p>
            <a:r>
              <a:rPr lang="en-US" sz="4000" dirty="0"/>
              <a:t>Designing an Advanced Application</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291854" y="4447527"/>
            <a:ext cx="1979648" cy="836921"/>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4" name="Title 3"/>
          <p:cNvSpPr>
            <a:spLocks noGrp="1"/>
          </p:cNvSpPr>
          <p:nvPr>
            <p:ph type="title"/>
          </p:nvPr>
        </p:nvSpPr>
        <p:spPr/>
        <p:txBody>
          <a:bodyPr/>
          <a:lstStyle/>
          <a:p>
            <a:r>
              <a:rPr lang="en-US" dirty="0"/>
              <a:t>Azure Storage Offerings</a:t>
            </a:r>
          </a:p>
        </p:txBody>
      </p:sp>
      <p:sp>
        <p:nvSpPr>
          <p:cNvPr id="5" name="Rectangle 4"/>
          <p:cNvSpPr/>
          <p:nvPr/>
        </p:nvSpPr>
        <p:spPr>
          <a:xfrm>
            <a:off x="1219892" y="1676649"/>
            <a:ext cx="1979648" cy="2676746"/>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8" name="Rectangle 7"/>
          <p:cNvSpPr/>
          <p:nvPr/>
        </p:nvSpPr>
        <p:spPr>
          <a:xfrm>
            <a:off x="3276365" y="1676648"/>
            <a:ext cx="1979648" cy="2670633"/>
          </a:xfrm>
          <a:prstGeom prst="rect">
            <a:avLst/>
          </a:prstGeom>
          <a:solidFill>
            <a:schemeClr val="accent6">
              <a:lumMod val="90000"/>
              <a:lumOff val="10000"/>
            </a:schemeClr>
          </a:solidFill>
          <a:ln>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9" name="Rectangle 8"/>
          <p:cNvSpPr/>
          <p:nvPr/>
        </p:nvSpPr>
        <p:spPr>
          <a:xfrm>
            <a:off x="5332838" y="1676648"/>
            <a:ext cx="1979648" cy="2670633"/>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0" name="Rectangle 9"/>
          <p:cNvSpPr/>
          <p:nvPr/>
        </p:nvSpPr>
        <p:spPr>
          <a:xfrm>
            <a:off x="7399754" y="1676648"/>
            <a:ext cx="1979648" cy="26706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1" name="Rectangle 10"/>
          <p:cNvSpPr/>
          <p:nvPr/>
        </p:nvSpPr>
        <p:spPr>
          <a:xfrm>
            <a:off x="9466669" y="1676648"/>
            <a:ext cx="1979648" cy="2670633"/>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800">
              <a:solidFill>
                <a:srgbClr val="FFFFFF"/>
              </a:solidFill>
              <a:latin typeface="Segoe UI"/>
            </a:endParaRPr>
          </a:p>
        </p:txBody>
      </p:sp>
      <p:sp>
        <p:nvSpPr>
          <p:cNvPr id="12" name="TextBox 11"/>
          <p:cNvSpPr txBox="1"/>
          <p:nvPr/>
        </p:nvSpPr>
        <p:spPr>
          <a:xfrm>
            <a:off x="1610147"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Blobs</a:t>
            </a:r>
          </a:p>
        </p:txBody>
      </p:sp>
      <p:sp>
        <p:nvSpPr>
          <p:cNvPr id="13" name="TextBox 12"/>
          <p:cNvSpPr txBox="1"/>
          <p:nvPr/>
        </p:nvSpPr>
        <p:spPr>
          <a:xfrm>
            <a:off x="3682301" y="2975126"/>
            <a:ext cx="1095810" cy="531737"/>
          </a:xfrm>
          <a:prstGeom prst="rect">
            <a:avLst/>
          </a:prstGeom>
          <a:noFill/>
        </p:spPr>
        <p:txBody>
          <a:bodyPr wrap="square" rtlCol="0">
            <a:spAutoFit/>
          </a:bodyPr>
          <a:lstStyle/>
          <a:p>
            <a:pPr defTabSz="914367"/>
            <a:r>
              <a:rPr lang="en-US" sz="2800" dirty="0">
                <a:solidFill>
                  <a:srgbClr val="FFFFFF"/>
                </a:solidFill>
                <a:latin typeface="Segoe UI"/>
              </a:rPr>
              <a:t>Files</a:t>
            </a:r>
          </a:p>
        </p:txBody>
      </p:sp>
      <p:sp>
        <p:nvSpPr>
          <p:cNvPr id="14" name="TextBox 13"/>
          <p:cNvSpPr txBox="1"/>
          <p:nvPr/>
        </p:nvSpPr>
        <p:spPr>
          <a:xfrm>
            <a:off x="5760770" y="2975126"/>
            <a:ext cx="1095810" cy="531737"/>
          </a:xfrm>
          <a:prstGeom prst="rect">
            <a:avLst/>
          </a:prstGeom>
          <a:solidFill>
            <a:schemeClr val="accent2">
              <a:lumMod val="50000"/>
            </a:schemeClr>
          </a:solidFill>
        </p:spPr>
        <p:txBody>
          <a:bodyPr wrap="square" rtlCol="0">
            <a:spAutoFit/>
          </a:bodyPr>
          <a:lstStyle/>
          <a:p>
            <a:pPr defTabSz="914367"/>
            <a:r>
              <a:rPr lang="en-US" sz="2800" dirty="0">
                <a:solidFill>
                  <a:srgbClr val="FFFFFF"/>
                </a:solidFill>
                <a:latin typeface="Segoe UI"/>
              </a:rPr>
              <a:t>Disks</a:t>
            </a:r>
          </a:p>
        </p:txBody>
      </p:sp>
      <p:sp>
        <p:nvSpPr>
          <p:cNvPr id="15" name="TextBox 14"/>
          <p:cNvSpPr txBox="1"/>
          <p:nvPr/>
        </p:nvSpPr>
        <p:spPr>
          <a:xfrm>
            <a:off x="7774226" y="2975126"/>
            <a:ext cx="1397483" cy="531737"/>
          </a:xfrm>
          <a:prstGeom prst="rect">
            <a:avLst/>
          </a:prstGeom>
          <a:solidFill>
            <a:schemeClr val="accent5">
              <a:lumMod val="75000"/>
            </a:schemeClr>
          </a:solidFill>
        </p:spPr>
        <p:txBody>
          <a:bodyPr wrap="square" rtlCol="0">
            <a:spAutoFit/>
          </a:bodyPr>
          <a:lstStyle/>
          <a:p>
            <a:pPr defTabSz="914367"/>
            <a:r>
              <a:rPr lang="en-US" sz="2800" dirty="0">
                <a:solidFill>
                  <a:srgbClr val="FFFFFF"/>
                </a:solidFill>
                <a:latin typeface="Segoe UI"/>
              </a:rPr>
              <a:t>Tables</a:t>
            </a:r>
          </a:p>
        </p:txBody>
      </p:sp>
      <p:sp>
        <p:nvSpPr>
          <p:cNvPr id="16" name="TextBox 15"/>
          <p:cNvSpPr txBox="1"/>
          <p:nvPr/>
        </p:nvSpPr>
        <p:spPr>
          <a:xfrm>
            <a:off x="9749845" y="2975126"/>
            <a:ext cx="1435312" cy="531737"/>
          </a:xfrm>
          <a:prstGeom prst="rect">
            <a:avLst/>
          </a:prstGeom>
          <a:noFill/>
        </p:spPr>
        <p:txBody>
          <a:bodyPr wrap="square" rtlCol="0">
            <a:spAutoFit/>
          </a:bodyPr>
          <a:lstStyle/>
          <a:p>
            <a:pPr defTabSz="914367"/>
            <a:r>
              <a:rPr lang="en-US" sz="2800" dirty="0">
                <a:solidFill>
                  <a:srgbClr val="FFFFFF"/>
                </a:solidFill>
                <a:latin typeface="Segoe UI"/>
              </a:rPr>
              <a:t>Queues</a:t>
            </a:r>
          </a:p>
        </p:txBody>
      </p:sp>
      <p:pic>
        <p:nvPicPr>
          <p:cNvPr id="2" name="Picture 1"/>
          <p:cNvPicPr>
            <a:picLocks noChangeAspect="1"/>
          </p:cNvPicPr>
          <p:nvPr/>
        </p:nvPicPr>
        <p:blipFill>
          <a:blip r:embed="rId3"/>
          <a:stretch>
            <a:fillRect/>
          </a:stretch>
        </p:blipFill>
        <p:spPr>
          <a:xfrm>
            <a:off x="6088002" y="3279132"/>
            <a:ext cx="9524" cy="9524"/>
          </a:xfrm>
          <a:prstGeom prst="rect">
            <a:avLst/>
          </a:prstGeom>
          <a:solidFill>
            <a:schemeClr val="accent2">
              <a:lumMod val="50000"/>
            </a:schemeClr>
          </a:solidFill>
        </p:spPr>
      </p:pic>
      <p:pic>
        <p:nvPicPr>
          <p:cNvPr id="44" name="Picture 43"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663795" y="1943741"/>
            <a:ext cx="1097827" cy="1097831"/>
          </a:xfrm>
          <a:prstGeom prst="rect">
            <a:avLst/>
          </a:prstGeom>
        </p:spPr>
      </p:pic>
      <p:pic>
        <p:nvPicPr>
          <p:cNvPr id="45" name="Picture 44" descr="Storage queue.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842561" y="1902403"/>
            <a:ext cx="1249881" cy="1249881"/>
          </a:xfrm>
          <a:prstGeom prst="rect">
            <a:avLst/>
          </a:prstGeom>
        </p:spPr>
      </p:pic>
      <p:pic>
        <p:nvPicPr>
          <p:cNvPr id="46" name="Picture 45"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636389" y="1904355"/>
            <a:ext cx="1178552" cy="1178556"/>
          </a:xfrm>
          <a:prstGeom prst="rect">
            <a:avLst/>
          </a:prstGeom>
        </p:spPr>
      </p:pic>
      <p:pic>
        <p:nvPicPr>
          <p:cNvPr id="47" name="Picture 46" descr="Storage tab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750826" y="1970849"/>
            <a:ext cx="1112990" cy="1112986"/>
          </a:xfrm>
          <a:prstGeom prst="rect">
            <a:avLst/>
          </a:prstGeom>
          <a:solidFill>
            <a:schemeClr val="accent5">
              <a:lumMod val="75000"/>
            </a:schemeClr>
          </a:solidFill>
        </p:spPr>
      </p:pic>
      <p:pic>
        <p:nvPicPr>
          <p:cNvPr id="48" name="Picture 4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90106" y="1943740"/>
            <a:ext cx="1184801" cy="1184806"/>
          </a:xfrm>
          <a:prstGeom prst="rect">
            <a:avLst/>
          </a:prstGeom>
          <a:solidFill>
            <a:schemeClr val="accent2">
              <a:lumMod val="50000"/>
            </a:schemeClr>
          </a:solidFill>
        </p:spPr>
      </p:pic>
      <p:sp>
        <p:nvSpPr>
          <p:cNvPr id="3" name="Rectangle 2"/>
          <p:cNvSpPr/>
          <p:nvPr/>
        </p:nvSpPr>
        <p:spPr>
          <a:xfrm>
            <a:off x="1273112" y="3465932"/>
            <a:ext cx="1993718" cy="531737"/>
          </a:xfrm>
          <a:prstGeom prst="rect">
            <a:avLst/>
          </a:prstGeom>
        </p:spPr>
        <p:txBody>
          <a:bodyPr wrap="square">
            <a:spAutoFit/>
          </a:bodyPr>
          <a:lstStyle/>
          <a:p>
            <a:pPr algn="ctr" defTabSz="914367"/>
            <a:r>
              <a:rPr lang="en-US" sz="1400" dirty="0">
                <a:solidFill>
                  <a:srgbClr val="FFFFFF"/>
                </a:solidFill>
                <a:latin typeface="Segoe UI"/>
              </a:rPr>
              <a:t>Object storage</a:t>
            </a:r>
          </a:p>
          <a:p>
            <a:pPr algn="ctr" defTabSz="914367"/>
            <a:r>
              <a:rPr lang="en-US" sz="1400" dirty="0">
                <a:solidFill>
                  <a:srgbClr val="FFFFFF"/>
                </a:solidFill>
                <a:latin typeface="Segoe UI"/>
              </a:rPr>
              <a:t>Access via REST</a:t>
            </a:r>
          </a:p>
        </p:txBody>
      </p:sp>
      <p:sp>
        <p:nvSpPr>
          <p:cNvPr id="23" name="Rectangle 22"/>
          <p:cNvSpPr/>
          <p:nvPr/>
        </p:nvSpPr>
        <p:spPr>
          <a:xfrm>
            <a:off x="3269329" y="3454919"/>
            <a:ext cx="1993718" cy="531737"/>
          </a:xfrm>
          <a:prstGeom prst="rect">
            <a:avLst/>
          </a:prstGeom>
        </p:spPr>
        <p:txBody>
          <a:bodyPr wrap="square">
            <a:spAutoFit/>
          </a:bodyPr>
          <a:lstStyle/>
          <a:p>
            <a:pPr algn="ctr" defTabSz="914367"/>
            <a:r>
              <a:rPr lang="en-US" sz="1400" dirty="0">
                <a:solidFill>
                  <a:srgbClr val="FFFFFF"/>
                </a:solidFill>
                <a:latin typeface="Segoe UI"/>
              </a:rPr>
              <a:t>File storage</a:t>
            </a:r>
          </a:p>
          <a:p>
            <a:pPr algn="ctr" defTabSz="914367"/>
            <a:r>
              <a:rPr lang="en-US" sz="1400" dirty="0">
                <a:solidFill>
                  <a:srgbClr val="FFFFFF"/>
                </a:solidFill>
                <a:latin typeface="Segoe UI"/>
              </a:rPr>
              <a:t>Access via SMB, REST</a:t>
            </a:r>
          </a:p>
        </p:txBody>
      </p:sp>
      <p:sp>
        <p:nvSpPr>
          <p:cNvPr id="24" name="Rectangle 23"/>
          <p:cNvSpPr/>
          <p:nvPr/>
        </p:nvSpPr>
        <p:spPr>
          <a:xfrm>
            <a:off x="5373486" y="3474085"/>
            <a:ext cx="1899441" cy="751445"/>
          </a:xfrm>
          <a:prstGeom prst="rect">
            <a:avLst/>
          </a:prstGeom>
          <a:solidFill>
            <a:schemeClr val="accent2">
              <a:lumMod val="50000"/>
            </a:schemeClr>
          </a:solidFill>
        </p:spPr>
        <p:txBody>
          <a:bodyPr wrap="square">
            <a:spAutoFit/>
          </a:bodyPr>
          <a:lstStyle/>
          <a:p>
            <a:pPr algn="ctr" defTabSz="914367"/>
            <a:r>
              <a:rPr lang="en-US" sz="1400" dirty="0">
                <a:solidFill>
                  <a:srgbClr val="FFFFFF"/>
                </a:solidFill>
                <a:latin typeface="Segoe UI"/>
              </a:rPr>
              <a:t>IaaS VM VHD/ disks</a:t>
            </a:r>
          </a:p>
          <a:p>
            <a:pPr algn="ctr" defTabSz="914367"/>
            <a:r>
              <a:rPr lang="en-US" sz="1400" dirty="0">
                <a:solidFill>
                  <a:srgbClr val="FFFFFF"/>
                </a:solidFill>
                <a:latin typeface="Segoe UI"/>
              </a:rPr>
              <a:t>Access via REST</a:t>
            </a:r>
          </a:p>
          <a:p>
            <a:pPr algn="ctr" defTabSz="914367"/>
            <a:endParaRPr lang="en-US" sz="1400" dirty="0">
              <a:solidFill>
                <a:srgbClr val="FFFFFF"/>
              </a:solidFill>
              <a:latin typeface="Segoe UI"/>
            </a:endParaRPr>
          </a:p>
        </p:txBody>
      </p:sp>
      <p:sp>
        <p:nvSpPr>
          <p:cNvPr id="26" name="Rectangle 25"/>
          <p:cNvSpPr/>
          <p:nvPr/>
        </p:nvSpPr>
        <p:spPr>
          <a:xfrm>
            <a:off x="7440829" y="3527563"/>
            <a:ext cx="1945607" cy="531737"/>
          </a:xfrm>
          <a:prstGeom prst="rect">
            <a:avLst/>
          </a:prstGeom>
          <a:solidFill>
            <a:schemeClr val="accent5">
              <a:lumMod val="75000"/>
            </a:schemeClr>
          </a:solidFill>
        </p:spPr>
        <p:txBody>
          <a:bodyPr wrap="square">
            <a:spAutoFit/>
          </a:bodyPr>
          <a:lstStyle/>
          <a:p>
            <a:pPr algn="ctr" defTabSz="914367"/>
            <a:r>
              <a:rPr lang="en-US" sz="1400" dirty="0">
                <a:solidFill>
                  <a:srgbClr val="FFFFFF"/>
                </a:solidFill>
                <a:latin typeface="Segoe UI"/>
              </a:rPr>
              <a:t>NOSQL storage </a:t>
            </a:r>
          </a:p>
          <a:p>
            <a:pPr algn="ctr" defTabSz="914367"/>
            <a:r>
              <a:rPr lang="en-US" sz="1400" dirty="0">
                <a:solidFill>
                  <a:srgbClr val="FFFFFF"/>
                </a:solidFill>
                <a:latin typeface="Segoe UI"/>
              </a:rPr>
              <a:t>Access via REST</a:t>
            </a:r>
          </a:p>
        </p:txBody>
      </p:sp>
      <p:sp>
        <p:nvSpPr>
          <p:cNvPr id="27" name="Rectangle 26"/>
          <p:cNvSpPr/>
          <p:nvPr/>
        </p:nvSpPr>
        <p:spPr>
          <a:xfrm>
            <a:off x="9470641" y="3498272"/>
            <a:ext cx="1993718" cy="531737"/>
          </a:xfrm>
          <a:prstGeom prst="rect">
            <a:avLst/>
          </a:prstGeom>
        </p:spPr>
        <p:txBody>
          <a:bodyPr wrap="square">
            <a:spAutoFit/>
          </a:bodyPr>
          <a:lstStyle/>
          <a:p>
            <a:pPr algn="ctr" defTabSz="914367"/>
            <a:r>
              <a:rPr lang="en-US" sz="1400" dirty="0">
                <a:solidFill>
                  <a:srgbClr val="FFFFFF"/>
                </a:solidFill>
                <a:latin typeface="Segoe UI"/>
              </a:rPr>
              <a:t>Reliable Messaging</a:t>
            </a:r>
          </a:p>
          <a:p>
            <a:pPr algn="ctr" defTabSz="914367"/>
            <a:r>
              <a:rPr lang="en-US" sz="1400" dirty="0">
                <a:solidFill>
                  <a:srgbClr val="FFFFFF"/>
                </a:solidFill>
                <a:latin typeface="Segoe UI"/>
              </a:rPr>
              <a:t>Access via REST</a:t>
            </a:r>
          </a:p>
        </p:txBody>
      </p:sp>
      <p:sp>
        <p:nvSpPr>
          <p:cNvPr id="28" name="Rectangle 27"/>
          <p:cNvSpPr/>
          <p:nvPr/>
        </p:nvSpPr>
        <p:spPr>
          <a:xfrm>
            <a:off x="1214133" y="4444597"/>
            <a:ext cx="1993343" cy="842829"/>
          </a:xfrm>
          <a:prstGeom prst="rect">
            <a:avLst/>
          </a:prstGeom>
          <a:solidFill>
            <a:srgbClr val="002060"/>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29" name="Rectangle 28"/>
          <p:cNvSpPr/>
          <p:nvPr/>
        </p:nvSpPr>
        <p:spPr>
          <a:xfrm>
            <a:off x="1172228" y="4507734"/>
            <a:ext cx="2016976" cy="521358"/>
          </a:xfrm>
          <a:prstGeom prst="rect">
            <a:avLst/>
          </a:prstGeom>
        </p:spPr>
        <p:txBody>
          <a:bodyPr wrap="square">
            <a:spAutoFit/>
          </a:bodyPr>
          <a:lstStyle/>
          <a:p>
            <a:pPr algn="ctr" defTabSz="914367"/>
            <a:r>
              <a:rPr lang="en-US" sz="1400" dirty="0">
                <a:solidFill>
                  <a:srgbClr val="FFFFFF"/>
                </a:solidFill>
                <a:latin typeface="Segoe UI"/>
              </a:rPr>
              <a:t>Streaming &amp; random object access scenarios </a:t>
            </a:r>
          </a:p>
        </p:txBody>
      </p:sp>
      <p:sp>
        <p:nvSpPr>
          <p:cNvPr id="30" name="Rectangle 29"/>
          <p:cNvSpPr/>
          <p:nvPr/>
        </p:nvSpPr>
        <p:spPr>
          <a:xfrm>
            <a:off x="5373485" y="4447527"/>
            <a:ext cx="1979648" cy="836921"/>
          </a:xfrm>
          <a:prstGeom prst="rect">
            <a:avLst/>
          </a:prstGeom>
          <a:solidFill>
            <a:schemeClr val="accent2">
              <a:lumMod val="5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1" name="Rectangle 30"/>
          <p:cNvSpPr/>
          <p:nvPr/>
        </p:nvSpPr>
        <p:spPr>
          <a:xfrm>
            <a:off x="7432522" y="4455702"/>
            <a:ext cx="1979648" cy="8287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32" name="Rectangle 31"/>
          <p:cNvSpPr/>
          <p:nvPr/>
        </p:nvSpPr>
        <p:spPr>
          <a:xfrm>
            <a:off x="9477675" y="4424361"/>
            <a:ext cx="1979648" cy="860087"/>
          </a:xfrm>
          <a:prstGeom prst="rect">
            <a:avLst/>
          </a:prstGeom>
          <a:solidFill>
            <a:schemeClr val="accent5">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a:solidFill>
                <a:srgbClr val="FFFFFF"/>
              </a:solidFill>
              <a:latin typeface="Segoe UI"/>
            </a:endParaRPr>
          </a:p>
        </p:txBody>
      </p:sp>
      <p:sp>
        <p:nvSpPr>
          <p:cNvPr id="7" name="Rectangle 6"/>
          <p:cNvSpPr/>
          <p:nvPr/>
        </p:nvSpPr>
        <p:spPr>
          <a:xfrm>
            <a:off x="3199539" y="4510230"/>
            <a:ext cx="2215698" cy="312029"/>
          </a:xfrm>
          <a:prstGeom prst="rect">
            <a:avLst/>
          </a:prstGeom>
        </p:spPr>
        <p:txBody>
          <a:bodyPr wrap="square">
            <a:spAutoFit/>
          </a:bodyPr>
          <a:lstStyle/>
          <a:p>
            <a:pPr algn="ctr" defTabSz="914367"/>
            <a:r>
              <a:rPr lang="en-US" sz="1400" dirty="0">
                <a:solidFill>
                  <a:srgbClr val="FFFFFF"/>
                </a:solidFill>
                <a:latin typeface="Segoe UI"/>
              </a:rPr>
              <a:t>Lift n shift scenarios</a:t>
            </a:r>
          </a:p>
        </p:txBody>
      </p:sp>
      <p:sp>
        <p:nvSpPr>
          <p:cNvPr id="34" name="Rectangle 33"/>
          <p:cNvSpPr/>
          <p:nvPr/>
        </p:nvSpPr>
        <p:spPr>
          <a:xfrm>
            <a:off x="5400750" y="4497867"/>
            <a:ext cx="1892644" cy="751445"/>
          </a:xfrm>
          <a:prstGeom prst="rect">
            <a:avLst/>
          </a:prstGeom>
          <a:solidFill>
            <a:schemeClr val="accent2">
              <a:lumMod val="50000"/>
            </a:schemeClr>
          </a:solidFill>
          <a:ln>
            <a:noFill/>
          </a:ln>
        </p:spPr>
        <p:txBody>
          <a:bodyPr wrap="square">
            <a:spAutoFit/>
          </a:bodyPr>
          <a:lstStyle/>
          <a:p>
            <a:pPr algn="ctr" defTabSz="914367"/>
            <a:r>
              <a:rPr lang="en-US" sz="1400" dirty="0">
                <a:solidFill>
                  <a:srgbClr val="FFFFFF"/>
                </a:solidFill>
                <a:latin typeface="Segoe UI"/>
              </a:rPr>
              <a:t>Persistent disks for VMs</a:t>
            </a:r>
          </a:p>
          <a:p>
            <a:pPr algn="ctr" defTabSz="914367"/>
            <a:r>
              <a:rPr lang="en-US" sz="1400" dirty="0">
                <a:solidFill>
                  <a:srgbClr val="FFFFFF"/>
                </a:solidFill>
                <a:latin typeface="Segoe UI"/>
              </a:rPr>
              <a:t>Premium option</a:t>
            </a:r>
          </a:p>
        </p:txBody>
      </p:sp>
      <p:sp>
        <p:nvSpPr>
          <p:cNvPr id="35" name="Rectangle 34"/>
          <p:cNvSpPr/>
          <p:nvPr/>
        </p:nvSpPr>
        <p:spPr>
          <a:xfrm>
            <a:off x="7251641" y="4536181"/>
            <a:ext cx="2215698" cy="312029"/>
          </a:xfrm>
          <a:prstGeom prst="rect">
            <a:avLst/>
          </a:prstGeom>
        </p:spPr>
        <p:txBody>
          <a:bodyPr wrap="square">
            <a:spAutoFit/>
          </a:bodyPr>
          <a:lstStyle/>
          <a:p>
            <a:pPr algn="ctr" defTabSz="914367"/>
            <a:r>
              <a:rPr lang="en-US" sz="1400" dirty="0" err="1">
                <a:solidFill>
                  <a:srgbClr val="FFFFFF"/>
                </a:solidFill>
                <a:latin typeface="Segoe UI"/>
              </a:rPr>
              <a:t>KeyValue</a:t>
            </a:r>
            <a:r>
              <a:rPr lang="en-US" sz="1400" dirty="0">
                <a:solidFill>
                  <a:srgbClr val="FFFFFF"/>
                </a:solidFill>
                <a:latin typeface="Segoe UI"/>
              </a:rPr>
              <a:t> Store</a:t>
            </a:r>
          </a:p>
        </p:txBody>
      </p:sp>
      <p:sp>
        <p:nvSpPr>
          <p:cNvPr id="52" name="Rectangle 51"/>
          <p:cNvSpPr/>
          <p:nvPr/>
        </p:nvSpPr>
        <p:spPr>
          <a:xfrm>
            <a:off x="9359649" y="4549355"/>
            <a:ext cx="2215698" cy="312029"/>
          </a:xfrm>
          <a:prstGeom prst="rect">
            <a:avLst/>
          </a:prstGeom>
        </p:spPr>
        <p:txBody>
          <a:bodyPr wrap="square">
            <a:spAutoFit/>
          </a:bodyPr>
          <a:lstStyle/>
          <a:p>
            <a:pPr algn="ctr" defTabSz="914367"/>
            <a:r>
              <a:rPr lang="en-US" sz="1400" dirty="0">
                <a:solidFill>
                  <a:srgbClr val="FFFFFF"/>
                </a:solidFill>
                <a:latin typeface="Segoe UI"/>
              </a:rPr>
              <a:t>Scheduling </a:t>
            </a:r>
            <a:r>
              <a:rPr lang="en-US" sz="1400" dirty="0" err="1">
                <a:solidFill>
                  <a:srgbClr val="FFFFFF"/>
                </a:solidFill>
                <a:latin typeface="Segoe UI"/>
              </a:rPr>
              <a:t>async</a:t>
            </a:r>
            <a:r>
              <a:rPr lang="en-US" sz="1400" dirty="0">
                <a:solidFill>
                  <a:srgbClr val="FFFFFF"/>
                </a:solidFill>
                <a:latin typeface="Segoe UI"/>
              </a:rPr>
              <a:t> tasks</a:t>
            </a:r>
          </a:p>
        </p:txBody>
      </p:sp>
    </p:spTree>
    <p:extLst>
      <p:ext uri="{BB962C8B-B14F-4D97-AF65-F5344CB8AC3E}">
        <p14:creationId xmlns:p14="http://schemas.microsoft.com/office/powerpoint/2010/main" val="317528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par>
                                <p:cTn id="34" presetID="22" presetClass="entr" presetSubtype="8"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500"/>
                                        <p:tgtEl>
                                          <p:spTgt spid="4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22" presetClass="entr" presetSubtype="8"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left)">
                                      <p:cBhvr>
                                        <p:cTn id="76" dur="500"/>
                                        <p:tgtEl>
                                          <p:spTgt spid="4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8" grpId="0" animBg="1"/>
      <p:bldP spid="9" grpId="0" animBg="1"/>
      <p:bldP spid="10" grpId="0" animBg="1"/>
      <p:bldP spid="11" grpId="0" animBg="1"/>
      <p:bldP spid="13" grpId="0"/>
      <p:bldP spid="14" grpId="0" animBg="1"/>
      <p:bldP spid="15" grpId="0" animBg="1"/>
      <p:bldP spid="16" grpId="0"/>
      <p:bldP spid="23" grpId="0"/>
      <p:bldP spid="24" grpId="0" animBg="1"/>
      <p:bldP spid="26" grpId="0" animBg="1"/>
      <p:bldP spid="27" grpId="0"/>
      <p:bldP spid="30" grpId="0" animBg="1"/>
      <p:bldP spid="31" grpId="0" animBg="1"/>
      <p:bldP spid="32" grpId="0" animBg="1"/>
      <p:bldP spid="7" grpId="0"/>
      <p:bldP spid="34" grpId="0" animBg="1"/>
      <p:bldP spid="35"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Designing Advanced Applications</a:t>
            </a:r>
          </a:p>
          <a:p>
            <a:r>
              <a:rPr lang="en-US" dirty="0"/>
              <a:t>Messaging Options</a:t>
            </a:r>
          </a:p>
          <a:p>
            <a:r>
              <a:rPr lang="en-US" dirty="0"/>
              <a:t>Implement background processing</a:t>
            </a:r>
          </a:p>
          <a:p>
            <a:r>
              <a:rPr lang="en-US" dirty="0"/>
              <a:t>Create Long-running applications</a:t>
            </a:r>
          </a:p>
          <a:p>
            <a:r>
              <a:rPr lang="en-US" dirty="0"/>
              <a:t>Compute-intensive applications</a:t>
            </a:r>
          </a:p>
          <a:p>
            <a:r>
              <a:rPr lang="en-US" dirty="0"/>
              <a:t>Integrating Azure Services</a:t>
            </a:r>
          </a:p>
        </p:txBody>
      </p:sp>
      <p:sp>
        <p:nvSpPr>
          <p:cNvPr id="2" name="Title 1"/>
          <p:cNvSpPr>
            <a:spLocks noGrp="1"/>
          </p:cNvSpPr>
          <p:nvPr>
            <p:ph type="title"/>
          </p:nvPr>
        </p:nvSpPr>
        <p:spPr/>
        <p:txBody>
          <a:bodyPr/>
          <a:lstStyle/>
          <a:p>
            <a:r>
              <a:rPr lang="en-US"/>
              <a:t>Module Overview</a:t>
            </a:r>
            <a:endParaRPr lang="en-US" dirty="0"/>
          </a:p>
        </p:txBody>
      </p:sp>
    </p:spTree>
    <p:extLst>
      <p:ext uri="{BB962C8B-B14F-4D97-AF65-F5344CB8AC3E}">
        <p14:creationId xmlns:p14="http://schemas.microsoft.com/office/powerpoint/2010/main" val="31834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Create Long Running Applications</a:t>
            </a:r>
          </a:p>
        </p:txBody>
      </p:sp>
      <p:sp>
        <p:nvSpPr>
          <p:cNvPr id="3" name="Content Placeholder 2"/>
          <p:cNvSpPr>
            <a:spLocks noGrp="1"/>
          </p:cNvSpPr>
          <p:nvPr>
            <p:ph type="subTitle" idx="1"/>
          </p:nvPr>
        </p:nvSpPr>
        <p:spPr/>
        <p:txBody>
          <a:bodyPr/>
          <a:lstStyle/>
          <a:p>
            <a:r>
              <a:rPr lang="en-US" dirty="0"/>
              <a:t>Azure Scheduler</a:t>
            </a:r>
          </a:p>
          <a:p>
            <a:r>
              <a:rPr lang="en-US" dirty="0"/>
              <a:t>Azure Batch</a:t>
            </a:r>
          </a:p>
          <a:p>
            <a:endParaRPr lang="en-US" dirty="0"/>
          </a:p>
        </p:txBody>
      </p:sp>
    </p:spTree>
    <p:extLst>
      <p:ext uri="{BB962C8B-B14F-4D97-AF65-F5344CB8AC3E}">
        <p14:creationId xmlns:p14="http://schemas.microsoft.com/office/powerpoint/2010/main" val="1569951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5787683" cy="6617581"/>
          </a:xfrm>
        </p:spPr>
        <p:txBody>
          <a:bodyPr/>
          <a:lstStyle/>
          <a:p>
            <a:r>
              <a:rPr lang="en-US" sz="2745" dirty="0"/>
              <a:t>Platform service for scheduling reliable actions on a recurrent , simple or complex schedule. </a:t>
            </a:r>
          </a:p>
          <a:p>
            <a:endParaRPr lang="en-US" sz="2745" dirty="0"/>
          </a:p>
          <a:p>
            <a:r>
              <a:rPr lang="en-US" sz="2745" dirty="0"/>
              <a:t>Supports Service bus relay for hybrid scenarios</a:t>
            </a:r>
          </a:p>
          <a:p>
            <a:endParaRPr lang="en-US" sz="2745" dirty="0"/>
          </a:p>
          <a:p>
            <a:r>
              <a:rPr lang="en-US" sz="2745" dirty="0"/>
              <a:t>High availability built in.</a:t>
            </a:r>
          </a:p>
          <a:p>
            <a:endParaRPr lang="en-US" sz="2745" dirty="0"/>
          </a:p>
          <a:p>
            <a:r>
              <a:rPr lang="en-US" sz="2745" dirty="0"/>
              <a:t>Configurable retry policy</a:t>
            </a:r>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Scheduler</a:t>
            </a:r>
            <a:br>
              <a:rPr lang="en-US" dirty="0"/>
            </a:br>
            <a:endParaRPr lang="en-US" i="1" dirty="0"/>
          </a:p>
        </p:txBody>
      </p:sp>
      <p:pic>
        <p:nvPicPr>
          <p:cNvPr id="5" name="Picture 4">
            <a:extLst>
              <a:ext uri="{FF2B5EF4-FFF2-40B4-BE49-F238E27FC236}">
                <a16:creationId xmlns:a16="http://schemas.microsoft.com/office/drawing/2014/main" id="{CF318340-0052-4045-803B-3BCB44CF523D}"/>
              </a:ext>
            </a:extLst>
          </p:cNvPr>
          <p:cNvPicPr/>
          <p:nvPr/>
        </p:nvPicPr>
        <p:blipFill>
          <a:blip r:embed="rId3"/>
          <a:stretch>
            <a:fillRect/>
          </a:stretch>
        </p:blipFill>
        <p:spPr>
          <a:xfrm>
            <a:off x="6235381" y="661677"/>
            <a:ext cx="6019418" cy="6196324"/>
          </a:xfrm>
          <a:prstGeom prst="rect">
            <a:avLst/>
          </a:prstGeom>
        </p:spPr>
      </p:pic>
    </p:spTree>
    <p:extLst>
      <p:ext uri="{BB962C8B-B14F-4D97-AF65-F5344CB8AC3E}">
        <p14:creationId xmlns:p14="http://schemas.microsoft.com/office/powerpoint/2010/main" val="29714936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1827696" cy="8544262"/>
          </a:xfrm>
        </p:spPr>
        <p:txBody>
          <a:bodyPr/>
          <a:lstStyle/>
          <a:p>
            <a:r>
              <a:rPr lang="en-US" sz="2800" i="1" dirty="0"/>
              <a:t>Platform Service for Developers providing job scheduling and VM management as a service allowing applications to be run in parallel at scale. </a:t>
            </a:r>
          </a:p>
          <a:p>
            <a:r>
              <a:rPr lang="en-US" sz="2800" b="1" dirty="0"/>
              <a:t>Batch Pools: </a:t>
            </a:r>
          </a:p>
          <a:p>
            <a:pPr lvl="1"/>
            <a:r>
              <a:rPr lang="en-US" sz="2400" dirty="0"/>
              <a:t>Configure and create VM’s for any scale; less than 10 or more than 10,000.</a:t>
            </a:r>
          </a:p>
          <a:p>
            <a:pPr lvl="1"/>
            <a:r>
              <a:rPr lang="en-US" sz="2400" dirty="0"/>
              <a:t>Both Windows and Linux supported</a:t>
            </a:r>
          </a:p>
          <a:p>
            <a:pPr lvl="1"/>
            <a:r>
              <a:rPr lang="en-US" sz="2400" dirty="0"/>
              <a:t>Low Priority VM’s launched</a:t>
            </a:r>
          </a:p>
          <a:p>
            <a:r>
              <a:rPr lang="en-US" sz="2800" b="1" dirty="0"/>
              <a:t>Batch Jobs and Tasks: </a:t>
            </a:r>
          </a:p>
          <a:p>
            <a:pPr lvl="1"/>
            <a:r>
              <a:rPr lang="en-US" sz="2400" dirty="0"/>
              <a:t>Task is a unit of execution. Anything that can execute from a command line such as EXE, BAT, CMD, PS1 etc. </a:t>
            </a:r>
          </a:p>
          <a:p>
            <a:pPr lvl="1"/>
            <a:r>
              <a:rPr lang="en-US" sz="2400" dirty="0"/>
              <a:t>Run applications unchanged. </a:t>
            </a:r>
          </a:p>
          <a:p>
            <a:pPr lvl="1"/>
            <a:r>
              <a:rPr lang="en-US" sz="2400" dirty="0"/>
              <a:t>Jobs are submitted, Tasks are assigned to VM’s. </a:t>
            </a:r>
          </a:p>
          <a:p>
            <a:pPr lvl="1"/>
            <a:r>
              <a:rPr lang="en-US" sz="2400" dirty="0"/>
              <a:t>Automatic detection and retry of frozen tasks.</a:t>
            </a:r>
          </a:p>
          <a:p>
            <a:pPr lvl="1"/>
            <a:endParaRPr lang="en-US" sz="2400" dirty="0"/>
          </a:p>
          <a:p>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Batch </a:t>
            </a:r>
          </a:p>
        </p:txBody>
      </p:sp>
    </p:spTree>
    <p:extLst>
      <p:ext uri="{BB962C8B-B14F-4D97-AF65-F5344CB8AC3E}">
        <p14:creationId xmlns:p14="http://schemas.microsoft.com/office/powerpoint/2010/main" val="3154843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91548"/>
            <a:ext cx="11923073" cy="899537"/>
          </a:xfrm>
        </p:spPr>
        <p:txBody>
          <a:bodyPr/>
          <a:lstStyle/>
          <a:p>
            <a:r>
              <a:rPr lang="en-US" sz="5000" dirty="0"/>
              <a:t>Azure Batch — Job Scheduling as a Service</a:t>
            </a:r>
          </a:p>
        </p:txBody>
      </p:sp>
      <p:grpSp>
        <p:nvGrpSpPr>
          <p:cNvPr id="4" name="Group 3"/>
          <p:cNvGrpSpPr/>
          <p:nvPr/>
        </p:nvGrpSpPr>
        <p:grpSpPr>
          <a:xfrm>
            <a:off x="188557" y="1637767"/>
            <a:ext cx="11736211" cy="2818566"/>
            <a:chOff x="192338" y="1670111"/>
            <a:chExt cx="11971546" cy="2875084"/>
          </a:xfrm>
        </p:grpSpPr>
        <p:cxnSp>
          <p:nvCxnSpPr>
            <p:cNvPr id="27" name="Straight Arrow Connector 26"/>
            <p:cNvCxnSpPr/>
            <p:nvPr/>
          </p:nvCxnSpPr>
          <p:spPr>
            <a:xfrm>
              <a:off x="5755692"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79285" tIns="89642" rIns="179285" bIns="143428" rtlCol="0" anchor="t" anchorCtr="0"/>
            <a:lstStyle/>
            <a:p>
              <a:pPr algn="ctr" defTabSz="896354">
                <a:spcAft>
                  <a:spcPts val="288"/>
                </a:spcAft>
                <a:defRPr/>
              </a:pPr>
              <a:r>
                <a:rPr lang="en-US" sz="2745" kern="0" dirty="0">
                  <a:gradFill>
                    <a:gsLst>
                      <a:gs pos="1250">
                        <a:srgbClr val="FFFFFF"/>
                      </a:gs>
                      <a:gs pos="100000">
                        <a:srgbClr val="FFFFFF"/>
                      </a:gs>
                    </a:gsLst>
                    <a:lin ang="5400000" scaled="0"/>
                  </a:gradFill>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algn="ctr" defTabSz="896354">
                <a:defRPr/>
              </a:pPr>
              <a:r>
                <a:rPr lang="en-US" sz="1961" kern="0" dirty="0">
                  <a:gradFill>
                    <a:gsLst>
                      <a:gs pos="1250">
                        <a:srgbClr val="FFFFFF"/>
                      </a:gs>
                      <a:gs pos="100000">
                        <a:srgbClr val="FFFFFF"/>
                      </a:gs>
                    </a:gsLst>
                    <a:lin ang="5400000" scaled="0"/>
                  </a:gradFill>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 name="Rectangle 2"/>
            <p:cNvSpPr/>
            <p:nvPr/>
          </p:nvSpPr>
          <p:spPr>
            <a:xfrm>
              <a:off x="8535068" y="3394149"/>
              <a:ext cx="3628816" cy="1015663"/>
            </a:xfrm>
            <a:prstGeom prst="rect">
              <a:avLst/>
            </a:prstGeom>
          </p:spPr>
          <p:txBody>
            <a:bodyPr wrap="square">
              <a:spAutoFit/>
            </a:bodyPr>
            <a:lstStyle/>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Foundational batch processing service</a:t>
              </a:r>
            </a:p>
            <a:p>
              <a:pPr marL="179277" indent="-179277" defTabSz="896091" fontAlgn="base">
                <a:spcBef>
                  <a:spcPct val="0"/>
                </a:spcBef>
                <a:spcAft>
                  <a:spcPct val="0"/>
                </a:spcAft>
                <a:buFont typeface="Arial" panose="020B0604020202020204" pitchFamily="34" charset="0"/>
                <a:buChar char="•"/>
              </a:pPr>
              <a:r>
                <a:rPr lang="en-US" sz="1961" dirty="0">
                  <a:gradFill>
                    <a:gsLst>
                      <a:gs pos="1250">
                        <a:srgbClr val="FFFFFF"/>
                      </a:gs>
                      <a:gs pos="100000">
                        <a:srgbClr val="FFFFFF"/>
                      </a:gs>
                    </a:gsLst>
                    <a:lin ang="5400000" scaled="0"/>
                  </a:gradFill>
                </a:rPr>
                <a:t>Avoid building infrastructure</a:t>
              </a:r>
            </a:p>
          </p:txBody>
        </p:sp>
      </p:grpSp>
      <p:sp>
        <p:nvSpPr>
          <p:cNvPr id="20" name="Rounded Rectangle 19"/>
          <p:cNvSpPr/>
          <p:nvPr/>
        </p:nvSpPr>
        <p:spPr>
          <a:xfrm>
            <a:off x="269239" y="1185165"/>
            <a:ext cx="7171399" cy="460666"/>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96354">
              <a:defRPr/>
            </a:pPr>
            <a:r>
              <a:rPr lang="en-US" sz="2353" kern="0" dirty="0">
                <a:gradFill>
                  <a:gsLst>
                    <a:gs pos="1250">
                      <a:srgbClr val="FFFFFF"/>
                    </a:gs>
                    <a:gs pos="100000">
                      <a:srgbClr val="FFFFFF"/>
                    </a:gs>
                  </a:gsLst>
                  <a:lin ang="5400000" scaled="0"/>
                </a:gradFill>
              </a:rPr>
              <a:t>User application or service</a:t>
            </a:r>
          </a:p>
        </p:txBody>
      </p:sp>
      <p:sp>
        <p:nvSpPr>
          <p:cNvPr id="21" name="Rounded Rectangle 20"/>
          <p:cNvSpPr/>
          <p:nvPr/>
        </p:nvSpPr>
        <p:spPr>
          <a:xfrm>
            <a:off x="188558" y="4478141"/>
            <a:ext cx="7331450" cy="1593212"/>
          </a:xfrm>
          <a:prstGeom prst="roundRect">
            <a:avLst>
              <a:gd name="adj" fmla="val 0"/>
            </a:avLst>
          </a:prstGeom>
          <a:noFill/>
          <a:ln w="10795" cap="flat" cmpd="sng" algn="ctr">
            <a:solidFill>
              <a:schemeClr val="tx1"/>
            </a:solidFill>
            <a:prstDash val="solid"/>
            <a:round/>
          </a:ln>
          <a:effectLst/>
        </p:spPr>
        <p:txBody>
          <a:bodyPr rtlCol="0" anchor="ctr"/>
          <a:lstStyle/>
          <a:p>
            <a:pPr algn="ctr" defTabSz="896354">
              <a:defRPr/>
            </a:pPr>
            <a:endParaRPr lang="en-US" sz="1730" kern="0" dirty="0">
              <a:solidFill>
                <a:srgbClr val="505050"/>
              </a:solidFill>
            </a:endParaRPr>
          </a:p>
        </p:txBody>
      </p:sp>
      <p:grpSp>
        <p:nvGrpSpPr>
          <p:cNvPr id="22" name="Group 21"/>
          <p:cNvGrpSpPr/>
          <p:nvPr/>
        </p:nvGrpSpPr>
        <p:grpSpPr>
          <a:xfrm>
            <a:off x="276947" y="4563087"/>
            <a:ext cx="7154670" cy="1443471"/>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PaaS</a:t>
              </a:r>
            </a:p>
            <a:p>
              <a:pPr algn="ctr" defTabSz="896354">
                <a:defRPr/>
              </a:pPr>
              <a:r>
                <a:rPr lang="en-US" sz="1961" kern="0" dirty="0">
                  <a:gradFill>
                    <a:gsLst>
                      <a:gs pos="1250">
                        <a:srgbClr val="FFFFFF"/>
                      </a:gs>
                      <a:gs pos="100000">
                        <a:srgbClr val="FFFFFF"/>
                      </a:gs>
                    </a:gsLst>
                    <a:lin ang="5400000" scaled="0"/>
                  </a:gradFill>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IaaS</a:t>
              </a:r>
            </a:p>
            <a:p>
              <a:pPr algn="ctr" defTabSz="896354">
                <a:defRPr/>
              </a:pPr>
              <a:r>
                <a:rPr lang="en-US" sz="1961" kern="0" dirty="0">
                  <a:gradFill>
                    <a:gsLst>
                      <a:gs pos="1250">
                        <a:srgbClr val="FFFFFF"/>
                      </a:gs>
                      <a:gs pos="100000">
                        <a:srgbClr val="FFFFFF"/>
                      </a:gs>
                    </a:gsLst>
                    <a:lin ang="5400000" scaled="0"/>
                  </a:gradFill>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96354">
                <a:defRPr/>
              </a:pPr>
              <a:r>
                <a:rPr lang="en-US" sz="1961" kern="0" dirty="0">
                  <a:gradFill>
                    <a:gsLst>
                      <a:gs pos="1250">
                        <a:srgbClr val="FFFFFF"/>
                      </a:gs>
                      <a:gs pos="100000">
                        <a:srgbClr val="FFFFFF"/>
                      </a:gs>
                    </a:gsLst>
                    <a:lin ang="5400000" scaled="0"/>
                  </a:gradFill>
                </a:rPr>
                <a:t>Hardware</a:t>
              </a:r>
            </a:p>
          </p:txBody>
        </p:sp>
      </p:grpSp>
    </p:spTree>
    <p:extLst>
      <p:ext uri="{BB962C8B-B14F-4D97-AF65-F5344CB8AC3E}">
        <p14:creationId xmlns:p14="http://schemas.microsoft.com/office/powerpoint/2010/main" val="132877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needs to run large scale computation workloads. The compute cluster should be able to scale up and down on demand. You are looking for a cost effective option which can be managed by via command line scripting. Choose an option below. </a:t>
            </a:r>
            <a:endParaRPr lang="en-US" sz="2800" dirty="0"/>
          </a:p>
        </p:txBody>
      </p:sp>
      <p:sp>
        <p:nvSpPr>
          <p:cNvPr id="3" name="Content Placeholder 2"/>
          <p:cNvSpPr>
            <a:spLocks noGrp="1"/>
          </p:cNvSpPr>
          <p:nvPr>
            <p:ph idx="1"/>
          </p:nvPr>
        </p:nvSpPr>
        <p:spPr/>
        <p:txBody>
          <a:bodyPr/>
          <a:lstStyle/>
          <a:p>
            <a:r>
              <a:rPr lang="en-US" dirty="0"/>
              <a:t>Azure Batch </a:t>
            </a:r>
          </a:p>
          <a:p>
            <a:r>
              <a:rPr lang="en-US" dirty="0"/>
              <a:t>HPC Pack</a:t>
            </a:r>
          </a:p>
          <a:p>
            <a:r>
              <a:rPr lang="en-US" dirty="0"/>
              <a:t>Web Jobs</a:t>
            </a:r>
          </a:p>
          <a:p>
            <a:r>
              <a:rPr lang="en-US" dirty="0"/>
              <a:t>Azure Functions</a:t>
            </a:r>
          </a:p>
        </p:txBody>
      </p:sp>
      <p:sp>
        <p:nvSpPr>
          <p:cNvPr id="4" name="Content Placeholder 3"/>
          <p:cNvSpPr>
            <a:spLocks noGrp="1"/>
          </p:cNvSpPr>
          <p:nvPr>
            <p:ph idx="10"/>
          </p:nvPr>
        </p:nvSpPr>
        <p:spPr>
          <a:xfrm>
            <a:off x="201590" y="1529254"/>
            <a:ext cx="11778205" cy="5123793"/>
          </a:xfrm>
        </p:spPr>
        <p:txBody>
          <a:bodyPr/>
          <a:lstStyle/>
          <a:p>
            <a:r>
              <a:rPr lang="en-US" dirty="0">
                <a:solidFill>
                  <a:schemeClr val="accent5"/>
                </a:solidFill>
              </a:rPr>
              <a:t>Azure Batch </a:t>
            </a:r>
          </a:p>
          <a:p>
            <a:r>
              <a:rPr lang="en-US" dirty="0"/>
              <a:t>HPC Pack</a:t>
            </a:r>
          </a:p>
          <a:p>
            <a:r>
              <a:rPr lang="en-US" dirty="0"/>
              <a:t>Web Jobs</a:t>
            </a:r>
          </a:p>
          <a:p>
            <a:r>
              <a:rPr lang="en-US" dirty="0"/>
              <a:t>Azure Functions</a:t>
            </a:r>
          </a:p>
          <a:p>
            <a:pPr marL="0" indent="0">
              <a:buNone/>
            </a:pPr>
            <a:endParaRPr lang="en-US" dirty="0"/>
          </a:p>
        </p:txBody>
      </p:sp>
    </p:spTree>
    <p:extLst>
      <p:ext uri="{BB962C8B-B14F-4D97-AF65-F5344CB8AC3E}">
        <p14:creationId xmlns:p14="http://schemas.microsoft.com/office/powerpoint/2010/main" val="1634438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You do not to create a virtual network or Scheduler before creating an Azure Batch Service. </a:t>
            </a:r>
          </a:p>
        </p:txBody>
      </p:sp>
      <p:sp>
        <p:nvSpPr>
          <p:cNvPr id="5" name="Text Placeholder 4"/>
          <p:cNvSpPr>
            <a:spLocks noGrp="1"/>
          </p:cNvSpPr>
          <p:nvPr>
            <p:ph type="body" sz="quarter" idx="10"/>
          </p:nvPr>
        </p:nvSpPr>
        <p:spPr/>
        <p:txBody>
          <a:bodyPr/>
          <a:lstStyle/>
          <a:p>
            <a:r>
              <a:rPr lang="en-US" dirty="0">
                <a:hlinkClick r:id="rId2"/>
              </a:rPr>
              <a:t>https://azure.microsoft.com/en-us/services/batch/</a:t>
            </a:r>
            <a:endParaRPr lang="en-US" dirty="0"/>
          </a:p>
          <a:p>
            <a:endParaRPr lang="en-US" dirty="0"/>
          </a:p>
        </p:txBody>
      </p:sp>
    </p:spTree>
    <p:extLst>
      <p:ext uri="{BB962C8B-B14F-4D97-AF65-F5344CB8AC3E}">
        <p14:creationId xmlns:p14="http://schemas.microsoft.com/office/powerpoint/2010/main" val="10168559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Compute-intensive Applications</a:t>
            </a:r>
          </a:p>
        </p:txBody>
      </p:sp>
      <p:sp>
        <p:nvSpPr>
          <p:cNvPr id="3" name="Content Placeholder 2"/>
          <p:cNvSpPr>
            <a:spLocks noGrp="1"/>
          </p:cNvSpPr>
          <p:nvPr>
            <p:ph type="subTitle" idx="1"/>
          </p:nvPr>
        </p:nvSpPr>
        <p:spPr/>
        <p:txBody>
          <a:bodyPr/>
          <a:lstStyle/>
          <a:p>
            <a:r>
              <a:rPr lang="en-US" dirty="0"/>
              <a:t>HPC</a:t>
            </a:r>
          </a:p>
          <a:p>
            <a:endParaRPr lang="en-US" dirty="0"/>
          </a:p>
        </p:txBody>
      </p:sp>
    </p:spTree>
    <p:extLst>
      <p:ext uri="{BB962C8B-B14F-4D97-AF65-F5344CB8AC3E}">
        <p14:creationId xmlns:p14="http://schemas.microsoft.com/office/powerpoint/2010/main" val="2986404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5335664" y="4192169"/>
            <a:ext cx="3316636" cy="1665382"/>
            <a:chOff x="5442654" y="4275734"/>
            <a:chExt cx="3383141" cy="1698776"/>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24" name="Group 123"/>
            <p:cNvGrpSpPr/>
            <p:nvPr/>
          </p:nvGrpSpPr>
          <p:grpSpPr>
            <a:xfrm>
              <a:off x="5442654" y="5035088"/>
              <a:ext cx="3383141" cy="939422"/>
              <a:chOff x="6332961" y="5035088"/>
              <a:chExt cx="3383141" cy="939422"/>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grpSp>
            <p:nvGrpSpPr>
              <p:cNvPr id="100" name="Group 99"/>
              <p:cNvGrpSpPr/>
              <p:nvPr/>
            </p:nvGrpSpPr>
            <p:grpSpPr>
              <a:xfrm>
                <a:off x="7345685" y="5205437"/>
                <a:ext cx="1232507" cy="226619"/>
                <a:chOff x="7974944" y="1629143"/>
                <a:chExt cx="781050" cy="226619"/>
              </a:xfrm>
            </p:grpSpPr>
            <p:sp>
              <p:nvSpPr>
                <p:cNvPr id="101" name="Rectangle 100"/>
                <p:cNvSpPr/>
                <p:nvPr/>
              </p:nvSpPr>
              <p:spPr bwMode="auto">
                <a:xfrm>
                  <a:off x="7974944"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71072"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INPUT</a:t>
                </a:r>
              </a:p>
            </p:txBody>
          </p:sp>
          <p:sp>
            <p:nvSpPr>
              <p:cNvPr id="110" name="TextBox 109"/>
              <p:cNvSpPr txBox="1"/>
              <p:nvPr/>
            </p:nvSpPr>
            <p:spPr>
              <a:xfrm>
                <a:off x="8675111" y="5485145"/>
                <a:ext cx="1040991"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FFFFFF"/>
                        </a:gs>
                        <a:gs pos="30000">
                          <a:srgbClr val="FFFFFF"/>
                        </a:gs>
                      </a:gsLst>
                      <a:lin ang="5400000" scaled="0"/>
                    </a:gradFill>
                  </a:rPr>
                  <a:t>OUTPUT</a:t>
                </a:r>
              </a:p>
            </p:txBody>
          </p:sp>
        </p:grpSp>
      </p:grpSp>
      <p:sp>
        <p:nvSpPr>
          <p:cNvPr id="2" name="Title 1"/>
          <p:cNvSpPr>
            <a:spLocks noGrp="1"/>
          </p:cNvSpPr>
          <p:nvPr>
            <p:ph type="title"/>
          </p:nvPr>
        </p:nvSpPr>
        <p:spPr/>
        <p:txBody>
          <a:bodyPr/>
          <a:lstStyle/>
          <a:p>
            <a:r>
              <a:rPr lang="en-US" dirty="0"/>
              <a:t>Big Compute Use Cases</a:t>
            </a:r>
          </a:p>
        </p:txBody>
      </p:sp>
      <p:sp>
        <p:nvSpPr>
          <p:cNvPr id="3" name="Text Placeholder 2"/>
          <p:cNvSpPr>
            <a:spLocks noGrp="1"/>
          </p:cNvSpPr>
          <p:nvPr>
            <p:ph type="body" sz="quarter" idx="4294967295"/>
          </p:nvPr>
        </p:nvSpPr>
        <p:spPr>
          <a:xfrm>
            <a:off x="279370" y="1191085"/>
            <a:ext cx="5122228" cy="5211620"/>
          </a:xfrm>
        </p:spPr>
        <p:txBody>
          <a:bodyPr/>
          <a:lstStyle/>
          <a:p>
            <a:pPr marL="0" lvl="1" indent="0">
              <a:spcBef>
                <a:spcPts val="1176"/>
              </a:spcBef>
              <a:buNone/>
            </a:pPr>
            <a:r>
              <a:rPr lang="en-US" sz="2745" dirty="0">
                <a:latin typeface="+mj-lt"/>
              </a:rPr>
              <a:t>Media transcoding</a:t>
            </a:r>
          </a:p>
          <a:p>
            <a:pPr marL="0" lvl="1" indent="0">
              <a:buNone/>
            </a:pPr>
            <a:r>
              <a:rPr lang="en-US" sz="2745" dirty="0">
                <a:latin typeface="+mj-lt"/>
              </a:rPr>
              <a:t>Rendering</a:t>
            </a:r>
          </a:p>
          <a:p>
            <a:pPr marL="0" lvl="1" indent="0">
              <a:buNone/>
            </a:pPr>
            <a:r>
              <a:rPr lang="en-US" sz="2745" dirty="0">
                <a:latin typeface="+mj-lt"/>
              </a:rPr>
              <a:t>Image analysis &amp; processing</a:t>
            </a:r>
          </a:p>
          <a:p>
            <a:pPr marL="0" lvl="1" indent="0">
              <a:buNone/>
            </a:pPr>
            <a:r>
              <a:rPr lang="en-US" sz="2745" dirty="0">
                <a:latin typeface="+mj-lt"/>
              </a:rPr>
              <a:t>Builds</a:t>
            </a:r>
          </a:p>
          <a:p>
            <a:pPr marL="0" lvl="1" indent="0">
              <a:buNone/>
            </a:pPr>
            <a:r>
              <a:rPr lang="en-US" sz="2745" dirty="0">
                <a:latin typeface="+mj-lt"/>
              </a:rPr>
              <a:t>Test execution</a:t>
            </a:r>
          </a:p>
          <a:p>
            <a:pPr marL="0" lvl="1" indent="0">
              <a:buNone/>
            </a:pPr>
            <a:r>
              <a:rPr lang="en-US" sz="2745" dirty="0">
                <a:latin typeface="+mj-lt"/>
              </a:rPr>
              <a:t>Fluid dynamics</a:t>
            </a:r>
          </a:p>
          <a:p>
            <a:pPr marL="0" lvl="1" indent="0">
              <a:buNone/>
            </a:pPr>
            <a:r>
              <a:rPr lang="en-US" sz="2745" dirty="0">
                <a:latin typeface="+mj-lt"/>
              </a:rPr>
              <a:t>Monte Carlo simulations</a:t>
            </a:r>
          </a:p>
          <a:p>
            <a:pPr marL="0" lvl="1" indent="0">
              <a:buNone/>
            </a:pPr>
            <a:r>
              <a:rPr lang="en-US" sz="2745" dirty="0">
                <a:latin typeface="+mj-lt"/>
              </a:rPr>
              <a:t>Engineering stress analysis</a:t>
            </a:r>
          </a:p>
          <a:p>
            <a:pPr marL="0" lvl="1" indent="0">
              <a:buNone/>
            </a:pPr>
            <a:r>
              <a:rPr lang="en-US" sz="2745" dirty="0">
                <a:latin typeface="+mj-lt"/>
              </a:rPr>
              <a:t>Risk Analysis</a:t>
            </a:r>
          </a:p>
          <a:p>
            <a:pPr marL="0" lvl="1" indent="0">
              <a:buNone/>
            </a:pPr>
            <a:r>
              <a:rPr lang="en-US" sz="2745" dirty="0">
                <a:latin typeface="+mj-lt"/>
              </a:rPr>
              <a:t>Massive parallel computation </a:t>
            </a:r>
          </a:p>
          <a:p>
            <a:pPr marL="0" lvl="1" indent="0">
              <a:buNone/>
            </a:pPr>
            <a:r>
              <a:rPr lang="en-US" sz="2745" dirty="0">
                <a:latin typeface="+mj-lt"/>
              </a:rPr>
              <a:t>AI and Deep learning</a:t>
            </a:r>
          </a:p>
        </p:txBody>
      </p:sp>
      <p:sp>
        <p:nvSpPr>
          <p:cNvPr id="28" name="TextBox 27"/>
          <p:cNvSpPr txBox="1"/>
          <p:nvPr/>
        </p:nvSpPr>
        <p:spPr>
          <a:xfrm>
            <a:off x="9342072" y="2751146"/>
            <a:ext cx="2567621" cy="832764"/>
          </a:xfrm>
          <a:prstGeom prst="rect">
            <a:avLst/>
          </a:prstGeom>
          <a:noFill/>
        </p:spPr>
        <p:txBody>
          <a:bodyPr wrap="square" lIns="89642" tIns="143428" rIns="0"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Tasks assigned </a:t>
            </a:r>
            <a:br>
              <a:rPr lang="en-US" sz="1961" dirty="0">
                <a:gradFill>
                  <a:gsLst>
                    <a:gs pos="2917">
                      <a:srgbClr val="FFFFFF"/>
                    </a:gs>
                    <a:gs pos="30000">
                      <a:srgbClr val="FFFFFF"/>
                    </a:gs>
                  </a:gsLst>
                  <a:lin ang="5400000" scaled="0"/>
                </a:gradFill>
              </a:rPr>
            </a:br>
            <a:r>
              <a:rPr lang="en-US" sz="1961" dirty="0">
                <a:gradFill>
                  <a:gsLst>
                    <a:gs pos="2917">
                      <a:srgbClr val="FFFFFF"/>
                    </a:gs>
                    <a:gs pos="30000">
                      <a:srgbClr val="FFFFFF"/>
                    </a:gs>
                  </a:gsLst>
                  <a:lin ang="5400000" scaled="0"/>
                </a:gradFill>
              </a:rPr>
              <a:t>to VMs</a:t>
            </a:r>
          </a:p>
        </p:txBody>
      </p:sp>
      <p:sp>
        <p:nvSpPr>
          <p:cNvPr id="45" name="TextBox 44"/>
          <p:cNvSpPr txBox="1"/>
          <p:nvPr/>
        </p:nvSpPr>
        <p:spPr>
          <a:xfrm>
            <a:off x="9342071" y="3728191"/>
            <a:ext cx="2567620" cy="832764"/>
          </a:xfrm>
          <a:prstGeom prst="rect">
            <a:avLst/>
          </a:prstGeom>
          <a:noFill/>
        </p:spPr>
        <p:txBody>
          <a:bodyPr wrap="square" lIns="89642" tIns="143428" rIns="89642"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Independent or coupled tasks</a:t>
            </a:r>
          </a:p>
        </p:txBody>
      </p:sp>
      <p:grpSp>
        <p:nvGrpSpPr>
          <p:cNvPr id="113" name="Group 112"/>
          <p:cNvGrpSpPr/>
          <p:nvPr/>
        </p:nvGrpSpPr>
        <p:grpSpPr>
          <a:xfrm>
            <a:off x="6533515" y="2892858"/>
            <a:ext cx="2745114" cy="1649592"/>
            <a:chOff x="6664525" y="2950369"/>
            <a:chExt cx="2800159" cy="1682670"/>
          </a:xfrm>
        </p:grpSpPr>
        <p:grpSp>
          <p:nvGrpSpPr>
            <p:cNvPr id="38" name="Group 37"/>
            <p:cNvGrpSpPr/>
            <p:nvPr/>
          </p:nvGrpSpPr>
          <p:grpSpPr>
            <a:xfrm>
              <a:off x="6664525" y="2950369"/>
              <a:ext cx="860871" cy="659606"/>
              <a:chOff x="6963918" y="2950369"/>
              <a:chExt cx="860871" cy="659606"/>
            </a:xfrm>
          </p:grpSpPr>
          <p:sp>
            <p:nvSpPr>
              <p:cNvPr id="33" name="Freeform 3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2" name="Group 51"/>
            <p:cNvGrpSpPr/>
            <p:nvPr/>
          </p:nvGrpSpPr>
          <p:grpSpPr>
            <a:xfrm>
              <a:off x="8603813" y="2950369"/>
              <a:ext cx="860871" cy="659606"/>
              <a:chOff x="6963918" y="2950369"/>
              <a:chExt cx="860871" cy="659606"/>
            </a:xfrm>
          </p:grpSpPr>
          <p:sp>
            <p:nvSpPr>
              <p:cNvPr id="53" name="Freeform 5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5" name="Group 54"/>
            <p:cNvGrpSpPr/>
            <p:nvPr/>
          </p:nvGrpSpPr>
          <p:grpSpPr>
            <a:xfrm>
              <a:off x="6664525" y="397343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nvGrpSpPr>
            <p:cNvPr id="58" name="Group 57"/>
            <p:cNvGrpSpPr/>
            <p:nvPr/>
          </p:nvGrpSpPr>
          <p:grpSpPr>
            <a:xfrm>
              <a:off x="8603813" y="3973433"/>
              <a:ext cx="860871" cy="659606"/>
              <a:chOff x="6963918" y="2950369"/>
              <a:chExt cx="860871" cy="659606"/>
            </a:xfrm>
          </p:grpSpPr>
          <p:sp>
            <p:nvSpPr>
              <p:cNvPr id="59" name="Freeform 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endParaRPr>
              </a:p>
            </p:txBody>
          </p:sp>
        </p:grpSp>
      </p:grpSp>
      <p:sp>
        <p:nvSpPr>
          <p:cNvPr id="20" name="TextBox 19"/>
          <p:cNvSpPr txBox="1"/>
          <p:nvPr/>
        </p:nvSpPr>
        <p:spPr>
          <a:xfrm>
            <a:off x="9342072" y="1724636"/>
            <a:ext cx="2583009" cy="561211"/>
          </a:xfrm>
          <a:prstGeom prst="rect">
            <a:avLst/>
          </a:prstGeom>
          <a:noFill/>
        </p:spPr>
        <p:txBody>
          <a:bodyPr wrap="square" lIns="89642" tIns="143428" rIns="89642" bIns="143428" rtlCol="0">
            <a:sp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Many individual tasks</a:t>
            </a:r>
          </a:p>
        </p:txBody>
      </p:sp>
      <p:grpSp>
        <p:nvGrpSpPr>
          <p:cNvPr id="111" name="Group 110"/>
          <p:cNvGrpSpPr/>
          <p:nvPr/>
        </p:nvGrpSpPr>
        <p:grpSpPr>
          <a:xfrm>
            <a:off x="6728453" y="1819769"/>
            <a:ext cx="1010974" cy="401524"/>
            <a:chOff x="6826048" y="1855762"/>
            <a:chExt cx="1031246" cy="409575"/>
          </a:xfrm>
        </p:grpSpPr>
        <p:sp>
          <p:nvSpPr>
            <p:cNvPr id="90" name="Rectangle 89"/>
            <p:cNvSpPr/>
            <p:nvPr/>
          </p:nvSpPr>
          <p:spPr bwMode="auto">
            <a:xfrm>
              <a:off x="6943725" y="1855762"/>
              <a:ext cx="781050" cy="381000"/>
            </a:xfrm>
            <a:prstGeom prst="rect">
              <a:avLst/>
            </a:prstGeom>
            <a:solidFill>
              <a:schemeClr val="bg2">
                <a:lumMod val="60000"/>
                <a:lumOff val="4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26048" y="1884337"/>
              <a:ext cx="1031246" cy="381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APP</a:t>
              </a:r>
            </a:p>
          </p:txBody>
        </p:sp>
      </p:grpSp>
      <p:grpSp>
        <p:nvGrpSpPr>
          <p:cNvPr id="93" name="Group 92"/>
          <p:cNvGrpSpPr/>
          <p:nvPr/>
        </p:nvGrpSpPr>
        <p:grpSpPr>
          <a:xfrm>
            <a:off x="8127240" y="1613554"/>
            <a:ext cx="765696" cy="222164"/>
            <a:chOff x="7969031" y="1629143"/>
            <a:chExt cx="781050" cy="226619"/>
          </a:xfrm>
        </p:grpSpPr>
        <p:sp>
          <p:nvSpPr>
            <p:cNvPr id="91" name="Rectangle 90"/>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8127240" y="1884670"/>
            <a:ext cx="765696" cy="222164"/>
            <a:chOff x="7969031" y="1629143"/>
            <a:chExt cx="781050" cy="226619"/>
          </a:xfrm>
        </p:grpSpPr>
        <p:sp>
          <p:nvSpPr>
            <p:cNvPr id="95" name="Rectangle 94"/>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8127240" y="2155784"/>
            <a:ext cx="765696" cy="222164"/>
            <a:chOff x="7969031" y="1629143"/>
            <a:chExt cx="781050" cy="226619"/>
          </a:xfrm>
        </p:grpSpPr>
        <p:sp>
          <p:nvSpPr>
            <p:cNvPr id="98" name="Rectangle 97"/>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426177" y="3324082"/>
            <a:ext cx="2281383" cy="1214512"/>
            <a:chOff x="6555034" y="3390240"/>
            <a:chExt cx="2327129" cy="1238866"/>
          </a:xfrm>
        </p:grpSpPr>
        <p:sp>
          <p:nvSpPr>
            <p:cNvPr id="103" name="Rectangle 102"/>
            <p:cNvSpPr/>
            <p:nvPr/>
          </p:nvSpPr>
          <p:spPr bwMode="auto">
            <a:xfrm>
              <a:off x="6566402" y="339024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8490643" y="3390240"/>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555034" y="4400096"/>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8490643" y="4438121"/>
              <a:ext cx="391520" cy="190985"/>
            </a:xfrm>
            <a:prstGeom prst="rect">
              <a:avLst/>
            </a:prstGeom>
            <a:solidFill>
              <a:schemeClr val="bg2">
                <a:lumMod val="60000"/>
                <a:lumOff val="4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7" name="Freeform 86"/>
          <p:cNvSpPr/>
          <p:nvPr/>
        </p:nvSpPr>
        <p:spPr bwMode="auto">
          <a:xfrm>
            <a:off x="6984644" y="3156650"/>
            <a:ext cx="0" cy="980461"/>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8" name="Freeform 87"/>
          <p:cNvSpPr/>
          <p:nvPr/>
        </p:nvSpPr>
        <p:spPr bwMode="auto">
          <a:xfrm>
            <a:off x="6993982" y="3137974"/>
            <a:ext cx="1895565" cy="971127"/>
          </a:xfrm>
          <a:custGeom>
            <a:avLst/>
            <a:gdLst>
              <a:gd name="connsiteX0" fmla="*/ 0 w 1924050"/>
              <a:gd name="connsiteY0" fmla="*/ 0 h 1019175"/>
              <a:gd name="connsiteX1" fmla="*/ 1924050 w 1924050"/>
              <a:gd name="connsiteY1" fmla="*/ 1019175 h 1019175"/>
              <a:gd name="connsiteX0" fmla="*/ 0 w 1924050"/>
              <a:gd name="connsiteY0" fmla="*/ 0 h 1009650"/>
              <a:gd name="connsiteX1" fmla="*/ 1924050 w 1924050"/>
              <a:gd name="connsiteY1" fmla="*/ 1009650 h 1009650"/>
              <a:gd name="connsiteX0" fmla="*/ 0 w 1933575"/>
              <a:gd name="connsiteY0" fmla="*/ 0 h 990600"/>
              <a:gd name="connsiteX1" fmla="*/ 1933575 w 1933575"/>
              <a:gd name="connsiteY1" fmla="*/ 990600 h 990600"/>
            </a:gdLst>
            <a:ahLst/>
            <a:cxnLst>
              <a:cxn ang="0">
                <a:pos x="connsiteX0" y="connsiteY0"/>
              </a:cxn>
              <a:cxn ang="0">
                <a:pos x="connsiteX1" y="connsiteY1"/>
              </a:cxn>
            </a:cxnLst>
            <a:rect l="l" t="t" r="r" b="b"/>
            <a:pathLst>
              <a:path w="1933575" h="990600">
                <a:moveTo>
                  <a:pt x="0" y="0"/>
                </a:moveTo>
                <a:lnTo>
                  <a:pt x="1933575" y="99060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
        <p:nvSpPr>
          <p:cNvPr id="89" name="Freeform 88"/>
          <p:cNvSpPr/>
          <p:nvPr/>
        </p:nvSpPr>
        <p:spPr bwMode="auto">
          <a:xfrm>
            <a:off x="6984644" y="4155789"/>
            <a:ext cx="1886227"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endParaRPr>
          </a:p>
        </p:txBody>
      </p:sp>
    </p:spTree>
    <p:extLst>
      <p:ext uri="{BB962C8B-B14F-4D97-AF65-F5344CB8AC3E}">
        <p14:creationId xmlns:p14="http://schemas.microsoft.com/office/powerpoint/2010/main" val="243129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500"/>
                            </p:stCondLst>
                            <p:childTnLst>
                              <p:par>
                                <p:cTn id="36" presetID="42" presetClass="path" presetSubtype="0" decel="100000" fill="hold" nodeType="afterEffect">
                                  <p:stCondLst>
                                    <p:cond delay="0"/>
                                  </p:stCondLst>
                                  <p:childTnLst>
                                    <p:animMotion origin="layout" path="M -3.15037E-6 1.53427E-6 L 0.02962 0.09646 " pathEditMode="relative" rAng="0" ptsTypes="AA">
                                      <p:cBhvr>
                                        <p:cTn id="37" dur="750" fill="hold"/>
                                        <p:tgtEl>
                                          <p:spTgt spid="97"/>
                                        </p:tgtEl>
                                        <p:attrNameLst>
                                          <p:attrName>ppt_x</p:attrName>
                                          <p:attrName>ppt_y</p:attrName>
                                        </p:attrNameLst>
                                      </p:cBhvr>
                                      <p:rCtr x="1481" y="4812"/>
                                    </p:animMotion>
                                  </p:childTnLst>
                                </p:cTn>
                              </p:par>
                            </p:childTnLst>
                          </p:cTn>
                        </p:par>
                        <p:par>
                          <p:cTn id="38" fill="hold">
                            <p:stCondLst>
                              <p:cond delay="1250"/>
                            </p:stCondLst>
                            <p:childTnLst>
                              <p:par>
                                <p:cTn id="39" presetID="42" presetClass="path" presetSubtype="0" decel="100000" fill="hold" nodeType="afterEffect">
                                  <p:stCondLst>
                                    <p:cond delay="0"/>
                                  </p:stCondLst>
                                  <p:childTnLst>
                                    <p:animMotion origin="layout" path="M -3.15037E-6 3.13663E-6 L -0.12509 0.13595 " pathEditMode="relative" rAng="0" ptsTypes="AA">
                                      <p:cBhvr>
                                        <p:cTn id="40" dur="750" fill="hold"/>
                                        <p:tgtEl>
                                          <p:spTgt spid="94"/>
                                        </p:tgtEl>
                                        <p:attrNameLst>
                                          <p:attrName>ppt_x</p:attrName>
                                          <p:attrName>ppt_y</p:attrName>
                                        </p:attrNameLst>
                                      </p:cBhvr>
                                      <p:rCtr x="-6255" y="6786"/>
                                    </p:animMotion>
                                  </p:childTnLst>
                                </p:cTn>
                              </p:par>
                            </p:childTnLst>
                          </p:cTn>
                        </p:par>
                        <p:par>
                          <p:cTn id="41" fill="hold">
                            <p:stCondLst>
                              <p:cond delay="2000"/>
                            </p:stCondLst>
                            <p:childTnLst>
                              <p:par>
                                <p:cTn id="42" presetID="42" presetClass="path" presetSubtype="0" decel="100000" fill="hold" nodeType="afterEffect">
                                  <p:stCondLst>
                                    <p:cond delay="0"/>
                                  </p:stCondLst>
                                  <p:childTnLst>
                                    <p:animMotion origin="layout" path="M -3.15037E-6 1.70222E-6 L -0.12509 0.31979 " pathEditMode="relative" rAng="0" ptsTypes="AA">
                                      <p:cBhvr>
                                        <p:cTn id="43" dur="750" fill="hold"/>
                                        <p:tgtEl>
                                          <p:spTgt spid="93"/>
                                        </p:tgtEl>
                                        <p:attrNameLst>
                                          <p:attrName>ppt_x</p:attrName>
                                          <p:attrName>ppt_y</p:attrName>
                                        </p:attrNameLst>
                                      </p:cBhvr>
                                      <p:rCtr x="-6255" y="1597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5" grpId="0"/>
      <p:bldP spid="20" grpId="0"/>
      <p:bldP spid="87" grpId="0" animBg="1"/>
      <p:bldP spid="88" grpId="0" animBg="1"/>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Compute evolution</a:t>
            </a:r>
          </a:p>
        </p:txBody>
      </p:sp>
      <p:grpSp>
        <p:nvGrpSpPr>
          <p:cNvPr id="4" name="Group 3"/>
          <p:cNvGrpSpPr/>
          <p:nvPr/>
        </p:nvGrpSpPr>
        <p:grpSpPr>
          <a:xfrm>
            <a:off x="268929" y="1636151"/>
            <a:ext cx="2856142" cy="4482124"/>
            <a:chOff x="274320" y="2125663"/>
            <a:chExt cx="3922776" cy="4572000"/>
          </a:xfrm>
        </p:grpSpPr>
        <p:sp>
          <p:nvSpPr>
            <p:cNvPr id="5" name="Rectangle 4"/>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On-premises Windows clusters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Easy scaling to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reduce runtimes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Job scheduling and management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Compute node provisioning</a:t>
              </a:r>
            </a:p>
          </p:txBody>
        </p:sp>
        <p:sp>
          <p:nvSpPr>
            <p:cNvPr id="6" name="Rectangle 5"/>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On-premises</a:t>
              </a:r>
            </a:p>
          </p:txBody>
        </p:sp>
      </p:grpSp>
      <p:grpSp>
        <p:nvGrpSpPr>
          <p:cNvPr id="17" name="Group 16"/>
          <p:cNvGrpSpPr/>
          <p:nvPr/>
        </p:nvGrpSpPr>
        <p:grpSpPr>
          <a:xfrm>
            <a:off x="3201493" y="1636151"/>
            <a:ext cx="2856142" cy="4482124"/>
            <a:chOff x="274320" y="2125663"/>
            <a:chExt cx="3922776" cy="4572000"/>
          </a:xfrm>
        </p:grpSpPr>
        <p:sp>
          <p:nvSpPr>
            <p:cNvPr id="18" name="Rectangle 17"/>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Extend cluster to cloud to handle peak demand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Leverages platform as a service virtual machines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Secure packaging </a:t>
              </a:r>
              <a:br>
                <a:rPr lang="en-US" sz="1568" dirty="0">
                  <a:gradFill>
                    <a:gsLst>
                      <a:gs pos="0">
                        <a:srgbClr val="FFFFFF"/>
                      </a:gs>
                      <a:gs pos="100000">
                        <a:srgbClr val="FFFFFF"/>
                      </a:gs>
                    </a:gsLst>
                    <a:lin ang="5400000" scaled="0"/>
                  </a:gradFill>
                </a:rPr>
              </a:br>
              <a:r>
                <a:rPr lang="en-US" sz="1568" dirty="0">
                  <a:gradFill>
                    <a:gsLst>
                      <a:gs pos="0">
                        <a:srgbClr val="FFFFFF"/>
                      </a:gs>
                      <a:gs pos="100000">
                        <a:srgbClr val="FFFFFF"/>
                      </a:gs>
                    </a:gsLst>
                    <a:lin ang="5400000" scaled="0"/>
                  </a:gradFill>
                </a:rPr>
                <a:t>and distribution</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Automated deployment of Azure VMs</a:t>
              </a:r>
            </a:p>
          </p:txBody>
        </p:sp>
        <p:sp>
          <p:nvSpPr>
            <p:cNvPr id="19" name="Rectangle 18"/>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Hybrid</a:t>
              </a:r>
            </a:p>
          </p:txBody>
        </p:sp>
      </p:grpSp>
      <p:grpSp>
        <p:nvGrpSpPr>
          <p:cNvPr id="20" name="Group 19"/>
          <p:cNvGrpSpPr/>
          <p:nvPr/>
        </p:nvGrpSpPr>
        <p:grpSpPr>
          <a:xfrm>
            <a:off x="6134056" y="1636151"/>
            <a:ext cx="2856142" cy="4482124"/>
            <a:chOff x="274320" y="2125663"/>
            <a:chExt cx="3922776" cy="4572000"/>
          </a:xfrm>
        </p:grpSpPr>
        <p:sp>
          <p:nvSpPr>
            <p:cNvPr id="21" name="Rectangle 20"/>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Deploy cluster all in cloud</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Move existing applications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Support projects and testing</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Gallery images and scripts to deploy</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Flexible VM configuration</a:t>
              </a:r>
            </a:p>
          </p:txBody>
        </p:sp>
        <p:sp>
          <p:nvSpPr>
            <p:cNvPr id="22" name="Rectangle 21"/>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HPC Pack</a:t>
              </a:r>
            </a:p>
            <a:p>
              <a:pPr defTabSz="914133"/>
              <a:r>
                <a:rPr lang="en-US" sz="1961" dirty="0">
                  <a:gradFill>
                    <a:gsLst>
                      <a:gs pos="0">
                        <a:srgbClr val="0072C6"/>
                      </a:gs>
                      <a:gs pos="100000">
                        <a:srgbClr val="0072C6"/>
                      </a:gs>
                    </a:gsLst>
                    <a:lin ang="5400000" scaled="0"/>
                  </a:gradFill>
                </a:rPr>
                <a:t>IaaS</a:t>
              </a:r>
            </a:p>
          </p:txBody>
        </p:sp>
      </p:grpSp>
      <p:grpSp>
        <p:nvGrpSpPr>
          <p:cNvPr id="23" name="Group 22"/>
          <p:cNvGrpSpPr/>
          <p:nvPr/>
        </p:nvGrpSpPr>
        <p:grpSpPr>
          <a:xfrm>
            <a:off x="9066621" y="1636151"/>
            <a:ext cx="2856142" cy="4482124"/>
            <a:chOff x="274320" y="2125663"/>
            <a:chExt cx="3922776" cy="4572000"/>
          </a:xfrm>
        </p:grpSpPr>
        <p:sp>
          <p:nvSpPr>
            <p:cNvPr id="24" name="Rectangle 23"/>
            <p:cNvSpPr/>
            <p:nvPr/>
          </p:nvSpPr>
          <p:spPr>
            <a:xfrm>
              <a:off x="274320" y="2850405"/>
              <a:ext cx="3922776" cy="3847258"/>
            </a:xfrm>
            <a:prstGeom prst="rect">
              <a:avLst/>
            </a:prstGeom>
            <a:solidFill>
              <a:schemeClr val="accent5"/>
            </a:solidFill>
          </p:spPr>
          <p:txBody>
            <a:bodyPr wrap="square" lIns="179285" tIns="143428" rIns="89642" bIns="143428">
              <a:noAutofit/>
            </a:bodyPr>
            <a:lstStyle/>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Native cloud scheduler</a:t>
              </a:r>
            </a:p>
            <a:p>
              <a:pPr marL="227209" indent="-227209" defTabSz="914133">
                <a:spcAft>
                  <a:spcPts val="588"/>
                </a:spcAft>
                <a:buFont typeface="Arial" panose="020B0604020202020204" pitchFamily="34" charset="0"/>
                <a:buChar char="•"/>
              </a:pPr>
              <a:r>
                <a:rPr lang="en-US" sz="1568" dirty="0" err="1">
                  <a:gradFill>
                    <a:gsLst>
                      <a:gs pos="0">
                        <a:srgbClr val="FFFFFF"/>
                      </a:gs>
                      <a:gs pos="100000">
                        <a:srgbClr val="FFFFFF"/>
                      </a:gs>
                    </a:gsLst>
                    <a:lin ang="5400000" scaled="0"/>
                  </a:gradFill>
                </a:rPr>
                <a:t>Devops</a:t>
              </a:r>
              <a:r>
                <a:rPr lang="en-US" sz="1568" dirty="0">
                  <a:gradFill>
                    <a:gsLst>
                      <a:gs pos="0">
                        <a:srgbClr val="FFFFFF"/>
                      </a:gs>
                      <a:gs pos="100000">
                        <a:srgbClr val="FFFFFF"/>
                      </a:gs>
                    </a:gsLst>
                    <a:lin ang="5400000" scaled="0"/>
                  </a:gradFill>
                </a:rPr>
                <a:t>, not infrastructure management</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Small to very large deployments</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Elasticity with auto-scale </a:t>
              </a:r>
            </a:p>
            <a:p>
              <a:pPr marL="227209" indent="-227209" defTabSz="914133">
                <a:spcAft>
                  <a:spcPts val="588"/>
                </a:spcAft>
                <a:buFont typeface="Arial" panose="020B0604020202020204" pitchFamily="34" charset="0"/>
                <a:buChar char="•"/>
              </a:pPr>
              <a:r>
                <a:rPr lang="en-US" sz="1568" dirty="0">
                  <a:gradFill>
                    <a:gsLst>
                      <a:gs pos="0">
                        <a:srgbClr val="FFFFFF"/>
                      </a:gs>
                      <a:gs pos="100000">
                        <a:srgbClr val="FFFFFF"/>
                      </a:gs>
                    </a:gsLst>
                    <a:lin ang="5400000" scaled="0"/>
                  </a:gradFill>
                </a:rPr>
                <a:t>Use within a service or to offer SaaS</a:t>
              </a:r>
            </a:p>
          </p:txBody>
        </p:sp>
        <p:sp>
          <p:nvSpPr>
            <p:cNvPr id="25" name="Rectangle 24"/>
            <p:cNvSpPr/>
            <p:nvPr/>
          </p:nvSpPr>
          <p:spPr>
            <a:xfrm>
              <a:off x="274320" y="2125663"/>
              <a:ext cx="3918454" cy="721023"/>
            </a:xfrm>
            <a:prstGeom prst="rect">
              <a:avLst/>
            </a:prstGeom>
            <a:solidFill>
              <a:schemeClr val="tx1"/>
            </a:solidFill>
            <a:ln>
              <a:noFill/>
            </a:ln>
          </p:spPr>
          <p:txBody>
            <a:bodyPr wrap="square" lIns="179285" tIns="143428" rIns="89642" bIns="143428" anchor="ctr">
              <a:noAutofit/>
            </a:bodyPr>
            <a:lstStyle/>
            <a:p>
              <a:pPr defTabSz="914133"/>
              <a:r>
                <a:rPr lang="en-US" sz="1961" dirty="0">
                  <a:gradFill>
                    <a:gsLst>
                      <a:gs pos="0">
                        <a:srgbClr val="0072C6"/>
                      </a:gs>
                      <a:gs pos="100000">
                        <a:srgbClr val="0072C6"/>
                      </a:gs>
                    </a:gsLst>
                    <a:lin ang="5400000" scaled="0"/>
                  </a:gradFill>
                </a:rPr>
                <a:t>Azure Batch</a:t>
              </a:r>
            </a:p>
            <a:p>
              <a:pPr defTabSz="914133"/>
              <a:r>
                <a:rPr lang="en-US" sz="1961" dirty="0">
                  <a:gradFill>
                    <a:gsLst>
                      <a:gs pos="0">
                        <a:srgbClr val="0072C6"/>
                      </a:gs>
                      <a:gs pos="100000">
                        <a:srgbClr val="0072C6"/>
                      </a:gs>
                    </a:gsLst>
                    <a:lin ang="5400000" scaled="0"/>
                  </a:gradFill>
                </a:rPr>
                <a:t>PaaS</a:t>
              </a:r>
            </a:p>
          </p:txBody>
        </p:sp>
      </p:grpSp>
      <p:sp>
        <p:nvSpPr>
          <p:cNvPr id="30" name="Freeform 5"/>
          <p:cNvSpPr>
            <a:spLocks noEditPoints="1"/>
          </p:cNvSpPr>
          <p:nvPr/>
        </p:nvSpPr>
        <p:spPr bwMode="auto">
          <a:xfrm>
            <a:off x="2190596"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1" name="Freeform 5"/>
          <p:cNvSpPr>
            <a:spLocks noEditPoints="1"/>
          </p:cNvSpPr>
          <p:nvPr/>
        </p:nvSpPr>
        <p:spPr bwMode="auto">
          <a:xfrm>
            <a:off x="5143107"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2" name="Freeform 5"/>
          <p:cNvSpPr>
            <a:spLocks noEditPoints="1"/>
          </p:cNvSpPr>
          <p:nvPr/>
        </p:nvSpPr>
        <p:spPr bwMode="auto">
          <a:xfrm>
            <a:off x="8060045" y="5178613"/>
            <a:ext cx="739461" cy="744903"/>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 name="T20" fmla="*/ 907 w 2081"/>
              <a:gd name="T21" fmla="*/ 1444 h 2094"/>
              <a:gd name="T22" fmla="*/ 1171 w 2081"/>
              <a:gd name="T23" fmla="*/ 1444 h 2094"/>
              <a:gd name="T24" fmla="*/ 1606 w 2081"/>
              <a:gd name="T25" fmla="*/ 1037 h 2094"/>
              <a:gd name="T26" fmla="*/ 1171 w 2081"/>
              <a:gd name="T27" fmla="*/ 631 h 2094"/>
              <a:gd name="T28" fmla="*/ 907 w 2081"/>
              <a:gd name="T29" fmla="*/ 631 h 2094"/>
              <a:gd name="T30" fmla="*/ 1228 w 2081"/>
              <a:gd name="T31" fmla="*/ 942 h 2094"/>
              <a:gd name="T32" fmla="*/ 500 w 2081"/>
              <a:gd name="T33" fmla="*/ 942 h 2094"/>
              <a:gd name="T34" fmla="*/ 500 w 2081"/>
              <a:gd name="T35" fmla="*/ 1152 h 2094"/>
              <a:gd name="T36" fmla="*/ 1228 w 2081"/>
              <a:gd name="T37" fmla="*/ 1152 h 2094"/>
              <a:gd name="T38" fmla="*/ 907 w 2081"/>
              <a:gd name="T39" fmla="*/ 144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moveTo>
                  <a:pt x="907" y="1444"/>
                </a:moveTo>
                <a:cubicBezTo>
                  <a:pt x="1171" y="1444"/>
                  <a:pt x="1171" y="1444"/>
                  <a:pt x="1171" y="1444"/>
                </a:cubicBezTo>
                <a:cubicBezTo>
                  <a:pt x="1606" y="1037"/>
                  <a:pt x="1606" y="1037"/>
                  <a:pt x="1606" y="1037"/>
                </a:cubicBezTo>
                <a:cubicBezTo>
                  <a:pt x="1171" y="631"/>
                  <a:pt x="1171" y="631"/>
                  <a:pt x="1171" y="631"/>
                </a:cubicBezTo>
                <a:cubicBezTo>
                  <a:pt x="907" y="631"/>
                  <a:pt x="907" y="631"/>
                  <a:pt x="907" y="631"/>
                </a:cubicBezTo>
                <a:cubicBezTo>
                  <a:pt x="1228" y="942"/>
                  <a:pt x="1228" y="942"/>
                  <a:pt x="1228" y="942"/>
                </a:cubicBezTo>
                <a:cubicBezTo>
                  <a:pt x="500" y="942"/>
                  <a:pt x="500" y="942"/>
                  <a:pt x="500" y="942"/>
                </a:cubicBezTo>
                <a:cubicBezTo>
                  <a:pt x="500" y="1152"/>
                  <a:pt x="500" y="1152"/>
                  <a:pt x="500" y="1152"/>
                </a:cubicBezTo>
                <a:cubicBezTo>
                  <a:pt x="500" y="1152"/>
                  <a:pt x="500" y="1152"/>
                  <a:pt x="1228" y="1152"/>
                </a:cubicBezTo>
                <a:cubicBezTo>
                  <a:pt x="907" y="1444"/>
                  <a:pt x="907" y="1444"/>
                  <a:pt x="907" y="144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Tree>
    <p:extLst>
      <p:ext uri="{BB962C8B-B14F-4D97-AF65-F5344CB8AC3E}">
        <p14:creationId xmlns:p14="http://schemas.microsoft.com/office/powerpoint/2010/main" val="2665626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 Computing on Azure</a:t>
            </a:r>
          </a:p>
        </p:txBody>
      </p:sp>
      <p:sp>
        <p:nvSpPr>
          <p:cNvPr id="4" name="Text Placeholder 9"/>
          <p:cNvSpPr txBox="1">
            <a:spLocks/>
          </p:cNvSpPr>
          <p:nvPr/>
        </p:nvSpPr>
        <p:spPr>
          <a:xfrm>
            <a:off x="269240" y="1192256"/>
            <a:ext cx="5378549" cy="4477808"/>
          </a:xfrm>
          <a:prstGeom prst="rect">
            <a:avLst/>
          </a:prstGeom>
        </p:spPr>
        <p:txBody>
          <a:bodyPr lIns="179285" tIns="143428" rIns="179285" bIns="143428"/>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HPC clusters in Azure</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Access to thousands of cores</a:t>
            </a: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RDMA and InfiniBand support in high end VM SKU’s</a:t>
            </a:r>
          </a:p>
          <a:p>
            <a:pPr marL="342900" lvl="1" indent="-342900" defTabSz="914225">
              <a:spcBef>
                <a:spcPts val="0"/>
              </a:spcBef>
              <a:spcAft>
                <a:spcPts val="588"/>
              </a:spcAft>
              <a:defRPr/>
            </a:pPr>
            <a:r>
              <a:rPr lang="en-US" sz="1961" dirty="0" err="1">
                <a:gradFill>
                  <a:gsLst>
                    <a:gs pos="0">
                      <a:srgbClr val="FFFFFF"/>
                    </a:gs>
                    <a:gs pos="100000">
                      <a:srgbClr val="FFFFFF"/>
                    </a:gs>
                  </a:gsLst>
                  <a:lin ang="5400000" scaled="1"/>
                </a:gradFill>
              </a:rPr>
              <a:t>Micosecond</a:t>
            </a:r>
            <a:r>
              <a:rPr lang="en-US" sz="1961" dirty="0">
                <a:gradFill>
                  <a:gsLst>
                    <a:gs pos="0">
                      <a:srgbClr val="FFFFFF"/>
                    </a:gs>
                    <a:gs pos="100000">
                      <a:srgbClr val="FFFFFF"/>
                    </a:gs>
                  </a:gsLst>
                  <a:lin ang="5400000" scaled="1"/>
                </a:gradFill>
              </a:rPr>
              <a:t> low-latency network</a:t>
            </a:r>
          </a:p>
          <a:p>
            <a:pPr marL="342900" lvl="1" indent="-342900" defTabSz="914225">
              <a:spcBef>
                <a:spcPts val="0"/>
              </a:spcBef>
              <a:spcAft>
                <a:spcPts val="588"/>
              </a:spcAft>
              <a:defRPr/>
            </a:pPr>
            <a:r>
              <a:rPr lang="en-US" sz="1961" dirty="0">
                <a:gradFill>
                  <a:gsLst>
                    <a:gs pos="0">
                      <a:srgbClr val="FFFFFF"/>
                    </a:gs>
                    <a:gs pos="100000">
                      <a:srgbClr val="FFFFFF"/>
                    </a:gs>
                  </a:gsLst>
                  <a:lin ang="5400000" scaled="1"/>
                </a:gradFill>
              </a:rPr>
              <a:t>Run MPI applications with close to bare </a:t>
            </a:r>
            <a:br>
              <a:rPr lang="en-US" sz="1961" dirty="0">
                <a:gradFill>
                  <a:gsLst>
                    <a:gs pos="0">
                      <a:srgbClr val="FFFFFF"/>
                    </a:gs>
                    <a:gs pos="100000">
                      <a:srgbClr val="FFFFFF"/>
                    </a:gs>
                  </a:gsLst>
                  <a:lin ang="5400000" scaled="1"/>
                </a:gradFill>
              </a:rPr>
            </a:br>
            <a:r>
              <a:rPr lang="en-US" sz="1961" dirty="0">
                <a:gradFill>
                  <a:gsLst>
                    <a:gs pos="0">
                      <a:srgbClr val="FFFFFF"/>
                    </a:gs>
                    <a:gs pos="100000">
                      <a:srgbClr val="FFFFFF"/>
                    </a:gs>
                  </a:gsLst>
                  <a:lin ang="5400000" scaled="1"/>
                </a:gradFill>
              </a:rPr>
              <a:t>metal performance </a:t>
            </a: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r>
              <a:rPr lang="en-US" sz="3137" dirty="0">
                <a:gradFill>
                  <a:gsLst>
                    <a:gs pos="0">
                      <a:srgbClr val="FFFFFF"/>
                    </a:gs>
                    <a:gs pos="100000">
                      <a:srgbClr val="FFFFFF"/>
                    </a:gs>
                  </a:gsLst>
                  <a:lin ang="5400000" scaled="1"/>
                </a:gradFill>
                <a:latin typeface="Segoe UI Light"/>
              </a:rPr>
              <a:t>Burst to the cloud on demand</a:t>
            </a: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a:p>
            <a:pPr marL="0" indent="0" defTabSz="914225">
              <a:spcBef>
                <a:spcPts val="1000"/>
              </a:spcBef>
              <a:buFont typeface="Arial" panose="020B0604020202020204" pitchFamily="34" charset="0"/>
              <a:buNone/>
              <a:defRPr/>
            </a:pPr>
            <a:endParaRPr lang="en-US" sz="3137" dirty="0">
              <a:gradFill>
                <a:gsLst>
                  <a:gs pos="0">
                    <a:srgbClr val="FFFFFF"/>
                  </a:gs>
                  <a:gs pos="100000">
                    <a:srgbClr val="FFFFFF"/>
                  </a:gs>
                </a:gsLst>
                <a:lin ang="5400000" scaled="1"/>
              </a:gradFill>
              <a:latin typeface="Segoe UI Light"/>
            </a:endParaRPr>
          </a:p>
        </p:txBody>
      </p:sp>
      <p:grpSp>
        <p:nvGrpSpPr>
          <p:cNvPr id="86" name="Group 85"/>
          <p:cNvGrpSpPr/>
          <p:nvPr/>
        </p:nvGrpSpPr>
        <p:grpSpPr>
          <a:xfrm>
            <a:off x="5355600" y="1535407"/>
            <a:ext cx="6671022" cy="2228100"/>
            <a:chOff x="5462990" y="1565699"/>
            <a:chExt cx="6804790" cy="2272778"/>
          </a:xfrm>
        </p:grpSpPr>
        <p:sp>
          <p:nvSpPr>
            <p:cNvPr id="32" name="Freeform 31"/>
            <p:cNvSpPr/>
            <p:nvPr/>
          </p:nvSpPr>
          <p:spPr bwMode="auto">
            <a:xfrm>
              <a:off x="8834756" y="2628018"/>
              <a:ext cx="527146"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35" name="Freeform 13"/>
            <p:cNvSpPr>
              <a:spLocks/>
            </p:cNvSpPr>
            <p:nvPr/>
          </p:nvSpPr>
          <p:spPr bwMode="auto">
            <a:xfrm>
              <a:off x="8884022" y="1565699"/>
              <a:ext cx="3223977" cy="178451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6" name="TextBox 35"/>
            <p:cNvSpPr txBox="1"/>
            <p:nvPr/>
          </p:nvSpPr>
          <p:spPr>
            <a:xfrm>
              <a:off x="6245615" y="3530700"/>
              <a:ext cx="6022165"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On-premises head node and clusters + cloud clusters</a:t>
              </a:r>
            </a:p>
          </p:txBody>
        </p:sp>
        <p:sp>
          <p:nvSpPr>
            <p:cNvPr id="38" name="Rounded Rectangle 37"/>
            <p:cNvSpPr/>
            <p:nvPr/>
          </p:nvSpPr>
          <p:spPr bwMode="auto">
            <a:xfrm>
              <a:off x="6015722" y="2037897"/>
              <a:ext cx="1828800" cy="1286649"/>
            </a:xfrm>
            <a:prstGeom prst="roundRect">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p:nvPr/>
          </p:nvGrpSpPr>
          <p:grpSpPr>
            <a:xfrm>
              <a:off x="7966706" y="2328376"/>
              <a:ext cx="860871" cy="659606"/>
              <a:chOff x="6963918" y="2950369"/>
              <a:chExt cx="860871" cy="659606"/>
            </a:xfrm>
          </p:grpSpPr>
          <p:sp>
            <p:nvSpPr>
              <p:cNvPr id="41" name="Freeform 4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43" name="Freeform 5"/>
            <p:cNvSpPr>
              <a:spLocks noEditPoints="1"/>
            </p:cNvSpPr>
            <p:nvPr/>
          </p:nvSpPr>
          <p:spPr bwMode="auto">
            <a:xfrm>
              <a:off x="8112747" y="1589077"/>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45" name="Freeform 44"/>
            <p:cNvSpPr/>
            <p:nvPr/>
          </p:nvSpPr>
          <p:spPr bwMode="auto">
            <a:xfrm>
              <a:off x="7033187" y="2628019"/>
              <a:ext cx="914400" cy="0"/>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46" name="Freeform 45"/>
            <p:cNvSpPr/>
            <p:nvPr/>
          </p:nvSpPr>
          <p:spPr bwMode="auto">
            <a:xfrm>
              <a:off x="8434276" y="2068182"/>
              <a:ext cx="0" cy="270588"/>
            </a:xfrm>
            <a:custGeom>
              <a:avLst/>
              <a:gdLst>
                <a:gd name="connsiteX0" fmla="*/ 0 w 0"/>
                <a:gd name="connsiteY0" fmla="*/ 270588 h 270588"/>
                <a:gd name="connsiteX1" fmla="*/ 0 w 0"/>
                <a:gd name="connsiteY1" fmla="*/ 0 h 270588"/>
              </a:gdLst>
              <a:ahLst/>
              <a:cxnLst>
                <a:cxn ang="0">
                  <a:pos x="connsiteX0" y="connsiteY0"/>
                </a:cxn>
                <a:cxn ang="0">
                  <a:pos x="connsiteX1" y="connsiteY1"/>
                </a:cxn>
              </a:cxnLst>
              <a:rect l="l" t="t" r="r" b="b"/>
              <a:pathLst>
                <a:path h="270588">
                  <a:moveTo>
                    <a:pt x="0" y="270588"/>
                  </a:moveTo>
                  <a:lnTo>
                    <a:pt x="0"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47" name="Group 46"/>
            <p:cNvGrpSpPr/>
            <p:nvPr/>
          </p:nvGrpSpPr>
          <p:grpSpPr>
            <a:xfrm>
              <a:off x="9770824" y="2117152"/>
              <a:ext cx="1554793" cy="1075103"/>
              <a:chOff x="9634682" y="2005121"/>
              <a:chExt cx="1843633" cy="1274829"/>
            </a:xfrm>
          </p:grpSpPr>
          <p:grpSp>
            <p:nvGrpSpPr>
              <p:cNvPr id="48" name="Group 47"/>
              <p:cNvGrpSpPr/>
              <p:nvPr/>
            </p:nvGrpSpPr>
            <p:grpSpPr>
              <a:xfrm>
                <a:off x="10279218" y="2058773"/>
                <a:ext cx="860871" cy="659606"/>
                <a:chOff x="6963918" y="2950369"/>
                <a:chExt cx="860871" cy="659606"/>
              </a:xfrm>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49" name="Group 48"/>
              <p:cNvGrpSpPr/>
              <p:nvPr/>
            </p:nvGrpSpPr>
            <p:grpSpPr>
              <a:xfrm>
                <a:off x="10558061" y="2584394"/>
                <a:ext cx="860871" cy="659606"/>
                <a:chOff x="6963918" y="2950369"/>
                <a:chExt cx="860871" cy="659606"/>
              </a:xfrm>
            </p:grpSpPr>
            <p:sp>
              <p:nvSpPr>
                <p:cNvPr id="54" name="Freeform 5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50" name="Group 49"/>
              <p:cNvGrpSpPr/>
              <p:nvPr/>
            </p:nvGrpSpPr>
            <p:grpSpPr>
              <a:xfrm>
                <a:off x="9712106" y="2428883"/>
                <a:ext cx="860871" cy="659606"/>
                <a:chOff x="6963918" y="2950369"/>
                <a:chExt cx="860871" cy="659606"/>
              </a:xfrm>
            </p:grpSpPr>
            <p:sp>
              <p:nvSpPr>
                <p:cNvPr id="52" name="Freeform 5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51" name="Rectangle 50"/>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5462990" y="2078112"/>
              <a:ext cx="1554793" cy="1075103"/>
              <a:chOff x="9634682" y="2005121"/>
              <a:chExt cx="1843633" cy="1274829"/>
            </a:xfrm>
          </p:grpSpPr>
          <p:grpSp>
            <p:nvGrpSpPr>
              <p:cNvPr id="70" name="Group 69"/>
              <p:cNvGrpSpPr/>
              <p:nvPr/>
            </p:nvGrpSpPr>
            <p:grpSpPr>
              <a:xfrm>
                <a:off x="10279218" y="2058773"/>
                <a:ext cx="860871" cy="659606"/>
                <a:chOff x="6963918" y="2950369"/>
                <a:chExt cx="860871" cy="659606"/>
              </a:xfrm>
            </p:grpSpPr>
            <p:sp>
              <p:nvSpPr>
                <p:cNvPr id="78" name="Freeform 7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1" name="Group 70"/>
              <p:cNvGrpSpPr/>
              <p:nvPr/>
            </p:nvGrpSpPr>
            <p:grpSpPr>
              <a:xfrm>
                <a:off x="10558061" y="2584394"/>
                <a:ext cx="860871" cy="659606"/>
                <a:chOff x="6963918" y="2950369"/>
                <a:chExt cx="860871" cy="659606"/>
              </a:xfrm>
            </p:grpSpPr>
            <p:sp>
              <p:nvSpPr>
                <p:cNvPr id="76" name="Freeform 7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72" name="Group 71"/>
              <p:cNvGrpSpPr/>
              <p:nvPr/>
            </p:nvGrpSpPr>
            <p:grpSpPr>
              <a:xfrm>
                <a:off x="9712106" y="2428883"/>
                <a:ext cx="860871" cy="659606"/>
                <a:chOff x="6963918" y="2950369"/>
                <a:chExt cx="860871" cy="659606"/>
              </a:xfrm>
            </p:grpSpPr>
            <p:sp>
              <p:nvSpPr>
                <p:cNvPr id="74" name="Freeform 7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73" name="Rectangle 72"/>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 name="Rectangle 79"/>
            <p:cNvSpPr/>
            <p:nvPr/>
          </p:nvSpPr>
          <p:spPr bwMode="auto">
            <a:xfrm>
              <a:off x="8011894" y="3021939"/>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7" name="Group 86"/>
          <p:cNvGrpSpPr/>
          <p:nvPr/>
        </p:nvGrpSpPr>
        <p:grpSpPr>
          <a:xfrm>
            <a:off x="6608756" y="3954683"/>
            <a:ext cx="5460931" cy="2433010"/>
            <a:chOff x="6741275" y="4033486"/>
            <a:chExt cx="5570434" cy="2481797"/>
          </a:xfrm>
        </p:grpSpPr>
        <p:cxnSp>
          <p:nvCxnSpPr>
            <p:cNvPr id="33" name="Straight Connector 32"/>
            <p:cNvCxnSpPr/>
            <p:nvPr/>
          </p:nvCxnSpPr>
          <p:spPr>
            <a:xfrm>
              <a:off x="9140497" y="5289863"/>
              <a:ext cx="590783" cy="2734"/>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13"/>
            <p:cNvSpPr>
              <a:spLocks/>
            </p:cNvSpPr>
            <p:nvPr/>
          </p:nvSpPr>
          <p:spPr bwMode="auto">
            <a:xfrm>
              <a:off x="8425195" y="4033486"/>
              <a:ext cx="3691487" cy="204328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37" name="TextBox 36"/>
            <p:cNvSpPr txBox="1"/>
            <p:nvPr/>
          </p:nvSpPr>
          <p:spPr>
            <a:xfrm>
              <a:off x="6741275" y="6207506"/>
              <a:ext cx="5570434" cy="307777"/>
            </a:xfrm>
            <a:prstGeom prst="rect">
              <a:avLst/>
            </a:prstGeom>
            <a:noFill/>
          </p:spPr>
          <p:txBody>
            <a:bodyPr wrap="square" lIns="0" tIns="0" rIns="0" bIns="0" rtlCol="0">
              <a:spAutoFit/>
            </a:bodyPr>
            <a:lstStyle/>
            <a:p>
              <a:pPr algn="ctr"/>
              <a:r>
                <a:rPr lang="en-US" sz="1961" spc="-70" dirty="0">
                  <a:gradFill>
                    <a:gsLst>
                      <a:gs pos="0">
                        <a:srgbClr val="FFFFFF"/>
                      </a:gs>
                      <a:gs pos="100000">
                        <a:srgbClr val="FFFFFF"/>
                      </a:gs>
                    </a:gsLst>
                    <a:lin ang="5400000" scaled="0"/>
                  </a:gradFill>
                </a:rPr>
                <a:t>Head node in Virtual Machines + cloud clusters</a:t>
              </a:r>
            </a:p>
          </p:txBody>
        </p:sp>
        <p:cxnSp>
          <p:nvCxnSpPr>
            <p:cNvPr id="39" name="Straight Connector 38"/>
            <p:cNvCxnSpPr/>
            <p:nvPr/>
          </p:nvCxnSpPr>
          <p:spPr>
            <a:xfrm flipH="1" flipV="1">
              <a:off x="8666927" y="4868863"/>
              <a:ext cx="465632" cy="265248"/>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Freeform 5"/>
            <p:cNvSpPr>
              <a:spLocks noEditPoints="1"/>
            </p:cNvSpPr>
            <p:nvPr/>
          </p:nvSpPr>
          <p:spPr bwMode="auto">
            <a:xfrm>
              <a:off x="8294310" y="4353711"/>
              <a:ext cx="658922" cy="424625"/>
            </a:xfrm>
            <a:custGeom>
              <a:avLst/>
              <a:gdLst>
                <a:gd name="T0" fmla="*/ 2008 w 2191"/>
                <a:gd name="T1" fmla="*/ 1069 h 1410"/>
                <a:gd name="T2" fmla="*/ 2008 w 2191"/>
                <a:gd name="T3" fmla="*/ 94 h 1410"/>
                <a:gd name="T4" fmla="*/ 1913 w 2191"/>
                <a:gd name="T5" fmla="*/ 0 h 1410"/>
                <a:gd name="T6" fmla="*/ 278 w 2191"/>
                <a:gd name="T7" fmla="*/ 0 h 1410"/>
                <a:gd name="T8" fmla="*/ 183 w 2191"/>
                <a:gd name="T9" fmla="*/ 94 h 1410"/>
                <a:gd name="T10" fmla="*/ 183 w 2191"/>
                <a:gd name="T11" fmla="*/ 1069 h 1410"/>
                <a:gd name="T12" fmla="*/ 0 w 2191"/>
                <a:gd name="T13" fmla="*/ 1293 h 1410"/>
                <a:gd name="T14" fmla="*/ 112 w 2191"/>
                <a:gd name="T15" fmla="*/ 1410 h 1410"/>
                <a:gd name="T16" fmla="*/ 2078 w 2191"/>
                <a:gd name="T17" fmla="*/ 1410 h 1410"/>
                <a:gd name="T18" fmla="*/ 2191 w 2191"/>
                <a:gd name="T19" fmla="*/ 1293 h 1410"/>
                <a:gd name="T20" fmla="*/ 2008 w 2191"/>
                <a:gd name="T21" fmla="*/ 1069 h 1410"/>
                <a:gd name="T22" fmla="*/ 2008 w 2191"/>
                <a:gd name="T23" fmla="*/ 1069 h 1410"/>
                <a:gd name="T24" fmla="*/ 1246 w 2191"/>
                <a:gd name="T25" fmla="*/ 1322 h 1410"/>
                <a:gd name="T26" fmla="*/ 910 w 2191"/>
                <a:gd name="T27" fmla="*/ 1322 h 1410"/>
                <a:gd name="T28" fmla="*/ 874 w 2191"/>
                <a:gd name="T29" fmla="*/ 1304 h 1410"/>
                <a:gd name="T30" fmla="*/ 915 w 2191"/>
                <a:gd name="T31" fmla="*/ 1228 h 1410"/>
                <a:gd name="T32" fmla="*/ 945 w 2191"/>
                <a:gd name="T33" fmla="*/ 1216 h 1410"/>
                <a:gd name="T34" fmla="*/ 1210 w 2191"/>
                <a:gd name="T35" fmla="*/ 1216 h 1410"/>
                <a:gd name="T36" fmla="*/ 1240 w 2191"/>
                <a:gd name="T37" fmla="*/ 1228 h 1410"/>
                <a:gd name="T38" fmla="*/ 1282 w 2191"/>
                <a:gd name="T39" fmla="*/ 1304 h 1410"/>
                <a:gd name="T40" fmla="*/ 1246 w 2191"/>
                <a:gd name="T41" fmla="*/ 1322 h 1410"/>
                <a:gd name="T42" fmla="*/ 1860 w 2191"/>
                <a:gd name="T43" fmla="*/ 1045 h 1410"/>
                <a:gd name="T44" fmla="*/ 331 w 2191"/>
                <a:gd name="T45" fmla="*/ 1045 h 1410"/>
                <a:gd name="T46" fmla="*/ 331 w 2191"/>
                <a:gd name="T47" fmla="*/ 194 h 1410"/>
                <a:gd name="T48" fmla="*/ 372 w 2191"/>
                <a:gd name="T49" fmla="*/ 147 h 1410"/>
                <a:gd name="T50" fmla="*/ 1819 w 2191"/>
                <a:gd name="T51" fmla="*/ 147 h 1410"/>
                <a:gd name="T52" fmla="*/ 1860 w 2191"/>
                <a:gd name="T53" fmla="*/ 194 h 1410"/>
                <a:gd name="T54" fmla="*/ 1860 w 2191"/>
                <a:gd name="T55" fmla="*/ 1045 h 1410"/>
                <a:gd name="T56" fmla="*/ 1860 w 2191"/>
                <a:gd name="T57" fmla="*/ 104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1" h="1410">
                  <a:moveTo>
                    <a:pt x="2008" y="1069"/>
                  </a:moveTo>
                  <a:cubicBezTo>
                    <a:pt x="2008" y="94"/>
                    <a:pt x="2008" y="94"/>
                    <a:pt x="2008" y="94"/>
                  </a:cubicBezTo>
                  <a:cubicBezTo>
                    <a:pt x="2008" y="47"/>
                    <a:pt x="1966" y="0"/>
                    <a:pt x="1913" y="0"/>
                  </a:cubicBezTo>
                  <a:cubicBezTo>
                    <a:pt x="278" y="0"/>
                    <a:pt x="278" y="0"/>
                    <a:pt x="278" y="0"/>
                  </a:cubicBezTo>
                  <a:cubicBezTo>
                    <a:pt x="224" y="0"/>
                    <a:pt x="183" y="47"/>
                    <a:pt x="183" y="94"/>
                  </a:cubicBezTo>
                  <a:cubicBezTo>
                    <a:pt x="183" y="1069"/>
                    <a:pt x="183" y="1069"/>
                    <a:pt x="183" y="1069"/>
                  </a:cubicBezTo>
                  <a:cubicBezTo>
                    <a:pt x="0" y="1293"/>
                    <a:pt x="0" y="1293"/>
                    <a:pt x="0" y="1293"/>
                  </a:cubicBezTo>
                  <a:cubicBezTo>
                    <a:pt x="0" y="1357"/>
                    <a:pt x="53" y="1410"/>
                    <a:pt x="112" y="1410"/>
                  </a:cubicBezTo>
                  <a:cubicBezTo>
                    <a:pt x="2078" y="1410"/>
                    <a:pt x="2078" y="1410"/>
                    <a:pt x="2078" y="1410"/>
                  </a:cubicBezTo>
                  <a:cubicBezTo>
                    <a:pt x="2138" y="1410"/>
                    <a:pt x="2191" y="1357"/>
                    <a:pt x="2191" y="1293"/>
                  </a:cubicBezTo>
                  <a:cubicBezTo>
                    <a:pt x="2008" y="1069"/>
                    <a:pt x="2008" y="1069"/>
                    <a:pt x="2008" y="1069"/>
                  </a:cubicBezTo>
                  <a:cubicBezTo>
                    <a:pt x="2008" y="1069"/>
                    <a:pt x="2008" y="1069"/>
                    <a:pt x="2008" y="1069"/>
                  </a:cubicBezTo>
                  <a:close/>
                  <a:moveTo>
                    <a:pt x="1246" y="1322"/>
                  </a:moveTo>
                  <a:cubicBezTo>
                    <a:pt x="910" y="1322"/>
                    <a:pt x="910" y="1322"/>
                    <a:pt x="910" y="1322"/>
                  </a:cubicBezTo>
                  <a:cubicBezTo>
                    <a:pt x="891" y="1322"/>
                    <a:pt x="874" y="1310"/>
                    <a:pt x="874" y="1304"/>
                  </a:cubicBezTo>
                  <a:cubicBezTo>
                    <a:pt x="915" y="1228"/>
                    <a:pt x="915" y="1228"/>
                    <a:pt x="915" y="1228"/>
                  </a:cubicBezTo>
                  <a:cubicBezTo>
                    <a:pt x="915" y="1222"/>
                    <a:pt x="927" y="1216"/>
                    <a:pt x="945" y="1216"/>
                  </a:cubicBezTo>
                  <a:cubicBezTo>
                    <a:pt x="1210" y="1216"/>
                    <a:pt x="1210" y="1216"/>
                    <a:pt x="1210" y="1216"/>
                  </a:cubicBezTo>
                  <a:cubicBezTo>
                    <a:pt x="1228" y="1216"/>
                    <a:pt x="1240" y="1222"/>
                    <a:pt x="1240" y="1228"/>
                  </a:cubicBezTo>
                  <a:cubicBezTo>
                    <a:pt x="1282" y="1304"/>
                    <a:pt x="1282" y="1304"/>
                    <a:pt x="1282" y="1304"/>
                  </a:cubicBezTo>
                  <a:cubicBezTo>
                    <a:pt x="1282" y="1310"/>
                    <a:pt x="1263" y="1322"/>
                    <a:pt x="1246" y="1322"/>
                  </a:cubicBezTo>
                  <a:close/>
                  <a:moveTo>
                    <a:pt x="1860" y="1045"/>
                  </a:moveTo>
                  <a:cubicBezTo>
                    <a:pt x="331" y="1045"/>
                    <a:pt x="331" y="1045"/>
                    <a:pt x="331" y="1045"/>
                  </a:cubicBezTo>
                  <a:cubicBezTo>
                    <a:pt x="331" y="194"/>
                    <a:pt x="331" y="194"/>
                    <a:pt x="331" y="194"/>
                  </a:cubicBezTo>
                  <a:cubicBezTo>
                    <a:pt x="331" y="165"/>
                    <a:pt x="348" y="147"/>
                    <a:pt x="372" y="147"/>
                  </a:cubicBezTo>
                  <a:cubicBezTo>
                    <a:pt x="1819" y="147"/>
                    <a:pt x="1819" y="147"/>
                    <a:pt x="1819" y="147"/>
                  </a:cubicBezTo>
                  <a:cubicBezTo>
                    <a:pt x="1842" y="147"/>
                    <a:pt x="1860" y="165"/>
                    <a:pt x="1860" y="194"/>
                  </a:cubicBezTo>
                  <a:cubicBezTo>
                    <a:pt x="1860" y="1045"/>
                    <a:pt x="1860" y="1045"/>
                    <a:pt x="1860" y="1045"/>
                  </a:cubicBezTo>
                  <a:cubicBezTo>
                    <a:pt x="1860" y="1045"/>
                    <a:pt x="1860" y="1045"/>
                    <a:pt x="1860" y="1045"/>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nvGrpSpPr>
            <p:cNvPr id="58" name="Group 57"/>
            <p:cNvGrpSpPr/>
            <p:nvPr/>
          </p:nvGrpSpPr>
          <p:grpSpPr>
            <a:xfrm>
              <a:off x="10034016" y="4818797"/>
              <a:ext cx="1554793" cy="1075103"/>
              <a:chOff x="9634682" y="2005121"/>
              <a:chExt cx="1843633" cy="1274829"/>
            </a:xfrm>
          </p:grpSpPr>
          <p:grpSp>
            <p:nvGrpSpPr>
              <p:cNvPr id="59" name="Group 58"/>
              <p:cNvGrpSpPr/>
              <p:nvPr/>
            </p:nvGrpSpPr>
            <p:grpSpPr>
              <a:xfrm>
                <a:off x="10279218" y="2058773"/>
                <a:ext cx="860871" cy="659606"/>
                <a:chOff x="6963918" y="2950369"/>
                <a:chExt cx="860871" cy="659606"/>
              </a:xfrm>
            </p:grpSpPr>
            <p:sp>
              <p:nvSpPr>
                <p:cNvPr id="67" name="Freeform 6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0" name="Group 59"/>
              <p:cNvGrpSpPr/>
              <p:nvPr/>
            </p:nvGrpSpPr>
            <p:grpSpPr>
              <a:xfrm>
                <a:off x="10558061" y="2584394"/>
                <a:ext cx="860871" cy="659606"/>
                <a:chOff x="6963918" y="2950369"/>
                <a:chExt cx="860871" cy="659606"/>
              </a:xfrm>
            </p:grpSpPr>
            <p:sp>
              <p:nvSpPr>
                <p:cNvPr id="65" name="Freeform 6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nvGrpSpPr>
              <p:cNvPr id="61" name="Group 60"/>
              <p:cNvGrpSpPr/>
              <p:nvPr/>
            </p:nvGrpSpPr>
            <p:grpSpPr>
              <a:xfrm>
                <a:off x="9712106" y="2428883"/>
                <a:ext cx="860871" cy="659606"/>
                <a:chOff x="6963918" y="2950369"/>
                <a:chExt cx="860871" cy="659606"/>
              </a:xfrm>
            </p:grpSpPr>
            <p:sp>
              <p:nvSpPr>
                <p:cNvPr id="63" name="Freeform 6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sp>
            <p:nvSpPr>
              <p:cNvPr id="62" name="Rectangle 61"/>
              <p:cNvSpPr/>
              <p:nvPr/>
            </p:nvSpPr>
            <p:spPr bwMode="auto">
              <a:xfrm>
                <a:off x="9634682" y="2005121"/>
                <a:ext cx="1843633" cy="1274829"/>
              </a:xfrm>
              <a:prstGeom prst="rect">
                <a:avLst/>
              </a:prstGeom>
              <a:no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Rectangle 80"/>
            <p:cNvSpPr/>
            <p:nvPr/>
          </p:nvSpPr>
          <p:spPr bwMode="auto">
            <a:xfrm>
              <a:off x="9004994" y="5677138"/>
              <a:ext cx="790676" cy="242089"/>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p:nvPr/>
          </p:nvSpPr>
          <p:spPr bwMode="auto">
            <a:xfrm>
              <a:off x="9767030" y="5333489"/>
              <a:ext cx="274320" cy="45719"/>
            </a:xfrm>
            <a:custGeom>
              <a:avLst/>
              <a:gdLst>
                <a:gd name="connsiteX0" fmla="*/ 0 w 951722"/>
                <a:gd name="connsiteY0" fmla="*/ 0 h 0"/>
                <a:gd name="connsiteX1" fmla="*/ 951722 w 951722"/>
                <a:gd name="connsiteY1" fmla="*/ 0 h 0"/>
              </a:gdLst>
              <a:ahLst/>
              <a:cxnLst>
                <a:cxn ang="0">
                  <a:pos x="connsiteX0" y="connsiteY0"/>
                </a:cxn>
                <a:cxn ang="0">
                  <a:pos x="connsiteX1" y="connsiteY1"/>
                </a:cxn>
              </a:cxnLst>
              <a:rect l="l" t="t" r="r" b="b"/>
              <a:pathLst>
                <a:path w="951722">
                  <a:moveTo>
                    <a:pt x="0" y="0"/>
                  </a:moveTo>
                  <a:lnTo>
                    <a:pt x="951722" y="0"/>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grpSp>
          <p:nvGrpSpPr>
            <p:cNvPr id="83" name="Group 82"/>
            <p:cNvGrpSpPr/>
            <p:nvPr/>
          </p:nvGrpSpPr>
          <p:grpSpPr>
            <a:xfrm>
              <a:off x="8963986" y="4983396"/>
              <a:ext cx="860871" cy="659606"/>
              <a:chOff x="6963918" y="2950369"/>
              <a:chExt cx="860871" cy="659606"/>
            </a:xfrm>
          </p:grpSpPr>
          <p:sp>
            <p:nvSpPr>
              <p:cNvPr id="84" name="Freeform 8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grpSp>
    </p:spTree>
    <p:extLst>
      <p:ext uri="{BB962C8B-B14F-4D97-AF65-F5344CB8AC3E}">
        <p14:creationId xmlns:p14="http://schemas.microsoft.com/office/powerpoint/2010/main" val="1632337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220706"/>
          </a:xfrm>
        </p:spPr>
        <p:txBody>
          <a:bodyPr/>
          <a:lstStyle/>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High Performance Compute</a:t>
            </a:r>
            <a:br>
              <a:rPr lang="en-US" dirty="0"/>
            </a:br>
            <a:endParaRPr lang="en-US" i="1" dirty="0"/>
          </a:p>
        </p:txBody>
      </p:sp>
      <p:pic>
        <p:nvPicPr>
          <p:cNvPr id="5" name="Picture 4">
            <a:extLst>
              <a:ext uri="{FF2B5EF4-FFF2-40B4-BE49-F238E27FC236}">
                <a16:creationId xmlns:a16="http://schemas.microsoft.com/office/drawing/2014/main" id="{18580AA2-DF82-49B2-9DD3-D05A096A89C1}"/>
              </a:ext>
            </a:extLst>
          </p:cNvPr>
          <p:cNvPicPr>
            <a:picLocks noChangeAspect="1"/>
          </p:cNvPicPr>
          <p:nvPr/>
        </p:nvPicPr>
        <p:blipFill>
          <a:blip r:embed="rId3"/>
          <a:stretch>
            <a:fillRect/>
          </a:stretch>
        </p:blipFill>
        <p:spPr>
          <a:xfrm>
            <a:off x="18993" y="487"/>
            <a:ext cx="12154014" cy="6857027"/>
          </a:xfrm>
          <a:prstGeom prst="rect">
            <a:avLst/>
          </a:prstGeom>
        </p:spPr>
      </p:pic>
    </p:spTree>
    <p:extLst>
      <p:ext uri="{BB962C8B-B14F-4D97-AF65-F5344CB8AC3E}">
        <p14:creationId xmlns:p14="http://schemas.microsoft.com/office/powerpoint/2010/main" val="9604560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3618363"/>
          </a:xfrm>
        </p:spPr>
        <p:txBody>
          <a:bodyPr/>
          <a:lstStyle/>
          <a:p>
            <a:r>
              <a:rPr lang="en-US" sz="2745" dirty="0"/>
              <a:t>New VM SKU’s ND (P40) and NCV2(P100’s) announced</a:t>
            </a:r>
          </a:p>
          <a:p>
            <a:r>
              <a:rPr lang="en-US" sz="2745" dirty="0"/>
              <a:t>DV3 and EV3 announced with nested virtualization</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Latest VM Announcements</a:t>
            </a:r>
            <a:br>
              <a:rPr lang="en-US" dirty="0"/>
            </a:br>
            <a:endParaRPr lang="en-US" i="1" dirty="0"/>
          </a:p>
        </p:txBody>
      </p:sp>
    </p:spTree>
    <p:extLst>
      <p:ext uri="{BB962C8B-B14F-4D97-AF65-F5344CB8AC3E}">
        <p14:creationId xmlns:p14="http://schemas.microsoft.com/office/powerpoint/2010/main" val="7195315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solidFill>
                  <a:schemeClr val="accent6"/>
                </a:solidFill>
              </a:rPr>
              <a:t>If your HPC compute cluster requires a management head node and the choices are Azure Batch or HPC Pack then choose HPC Pack.</a:t>
            </a:r>
          </a:p>
          <a:p>
            <a:r>
              <a:rPr lang="en-US" dirty="0">
                <a:solidFill>
                  <a:schemeClr val="accent6"/>
                </a:solidFill>
              </a:rPr>
              <a:t>Azure Batch doesn’t have management head node.  </a:t>
            </a:r>
          </a:p>
        </p:txBody>
      </p:sp>
      <p:sp>
        <p:nvSpPr>
          <p:cNvPr id="5" name="Text Placeholder 4"/>
          <p:cNvSpPr>
            <a:spLocks noGrp="1"/>
          </p:cNvSpPr>
          <p:nvPr>
            <p:ph type="body" sz="quarter" idx="10"/>
          </p:nvPr>
        </p:nvSpPr>
        <p:spPr/>
        <p:txBody>
          <a:bodyPr/>
          <a:lstStyle/>
          <a:p>
            <a:r>
              <a:rPr lang="en-US" u="none" dirty="0">
                <a:solidFill>
                  <a:schemeClr val="accent6"/>
                </a:solidFill>
                <a:hlinkClick r:id="rId3"/>
              </a:rPr>
              <a:t>https://docs.microsoft.com/en-us/azure/cloud-services/cloud-services-setup-hybrid-hpcpack-cluster</a:t>
            </a:r>
            <a:r>
              <a:rPr lang="en-US" u="none" dirty="0">
                <a:solidFill>
                  <a:schemeClr val="accent6"/>
                </a:solidFill>
              </a:rPr>
              <a:t> </a:t>
            </a:r>
          </a:p>
        </p:txBody>
      </p:sp>
    </p:spTree>
    <p:extLst>
      <p:ext uri="{BB962C8B-B14F-4D97-AF65-F5344CB8AC3E}">
        <p14:creationId xmlns:p14="http://schemas.microsoft.com/office/powerpoint/2010/main" val="20400531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36</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40</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2"/>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3"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4"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25E685-DD07-45CF-BF16-69B7C45961A6}"/>
              </a:ext>
            </a:extLst>
          </p:cNvPr>
          <p:cNvSpPr>
            <a:spLocks noGrp="1"/>
          </p:cNvSpPr>
          <p:nvPr>
            <p:ph type="body" sz="quarter" idx="11"/>
          </p:nvPr>
        </p:nvSpPr>
        <p:spPr/>
        <p:txBody>
          <a:bodyPr/>
          <a:lstStyle/>
          <a:p>
            <a:r>
              <a:rPr lang="en-US" dirty="0"/>
              <a:t>An Event Hub is created in the Service Bus Namespace</a:t>
            </a:r>
          </a:p>
        </p:txBody>
      </p:sp>
      <p:sp>
        <p:nvSpPr>
          <p:cNvPr id="5" name="Text Placeholder 4"/>
          <p:cNvSpPr>
            <a:spLocks noGrp="1"/>
          </p:cNvSpPr>
          <p:nvPr>
            <p:ph type="body" sz="quarter" idx="10"/>
          </p:nvPr>
        </p:nvSpPr>
        <p:spPr/>
        <p:txBody>
          <a:bodyPr/>
          <a:lstStyle/>
          <a:p>
            <a:r>
              <a:rPr lang="en-US" dirty="0">
                <a:hlinkClick r:id="rId2"/>
              </a:rPr>
              <a:t>https://docs.microsoft.com/en-us/azure/event-hubs/event-hubs-what-is-event-hubs</a:t>
            </a:r>
            <a:endParaRPr lang="en-US" dirty="0"/>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athena xmlns="http://schemas.microsoft.com/edu/athena" version="0.1.3885.0">
  <timings duration="25966"/>
</athena>
</file>

<file path=customXml/item2.xml><?xml version="1.0" encoding="utf-8"?>
<athena xmlns="http://schemas.microsoft.com/edu/athena" version="0.1.3885.0">
  <media streamable="true" recordStart="0" recordEnd="25966" recordLength="26029" audioOnly="true" start="0" end="25966" audioFormat="{00001610-0000-0010-8000-00AA00389B71}" audioRate="44100" muted="false" volume="0.8" fadeIn="0" fadeOut="0" videoFormat="{34363248-0000-0010-8000-00AA00389B71}" videoRate="15" videoWidth="256" videoHeight="256"/>
</athena>
</file>

<file path=customXml/item3.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athena xmlns="http://schemas.microsoft.com/edu/athena" version="0.1.3885.0">
  <media streamable="true" recordStart="0" recordEnd="17522" recordLength="17600" audioOnly="true" start="0" end="17522" audioFormat="{00001610-0000-0010-8000-00AA00389B71}" audioRate="44100" muted="false" volume="0.8" fadeIn="0" fadeOut="0" videoFormat="{34363248-0000-0010-8000-00AA00389B71}" videoRate="15" videoWidth="256" videoHeight="256"/>
</athena>
</file>

<file path=customXml/item6.xml><?xml version="1.0" encoding="utf-8"?>
<athena xmlns="http://schemas.microsoft.com/edu/athena" version="0.1.3885.0">
  <timings duration="17522"/>
</athena>
</file>

<file path=customXml/item7.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07F5BE-4353-40A6-835C-9F41AC2E5FAF}">
  <ds:schemaRefs>
    <ds:schemaRef ds:uri="http://schemas.microsoft.com/edu/athena"/>
  </ds:schemaRefs>
</ds:datastoreItem>
</file>

<file path=customXml/itemProps2.xml><?xml version="1.0" encoding="utf-8"?>
<ds:datastoreItem xmlns:ds="http://schemas.openxmlformats.org/officeDocument/2006/customXml" ds:itemID="{C31CA88C-BC2C-4C3D-AAFD-E6C8229F92CA}">
  <ds:schemaRefs>
    <ds:schemaRef ds:uri="http://schemas.microsoft.com/edu/athena"/>
  </ds:schemaRefs>
</ds:datastoreItem>
</file>

<file path=customXml/itemProps3.xml><?xml version="1.0" encoding="utf-8"?>
<ds:datastoreItem xmlns:ds="http://schemas.openxmlformats.org/officeDocument/2006/customXml" ds:itemID="{FBD5D014-D536-4619-B8CB-9F412D33ACA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AB5B583-F0CB-48BC-A5EC-1321D80DA2B0"/>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5.xml><?xml version="1.0" encoding="utf-8"?>
<ds:datastoreItem xmlns:ds="http://schemas.openxmlformats.org/officeDocument/2006/customXml" ds:itemID="{A7E3B9E2-52D4-4982-BD04-820961CE6E6B}">
  <ds:schemaRefs>
    <ds:schemaRef ds:uri="http://schemas.microsoft.com/edu/athena"/>
  </ds:schemaRefs>
</ds:datastoreItem>
</file>

<file path=customXml/itemProps6.xml><?xml version="1.0" encoding="utf-8"?>
<ds:datastoreItem xmlns:ds="http://schemas.openxmlformats.org/officeDocument/2006/customXml" ds:itemID="{FD7972F4-D74E-43D1-962B-D76179D4ADA2}">
  <ds:schemaRefs>
    <ds:schemaRef ds:uri="http://schemas.microsoft.com/edu/athena"/>
  </ds:schemaRefs>
</ds:datastoreItem>
</file>

<file path=customXml/itemProps7.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3839</Words>
  <Application>Microsoft Office PowerPoint</Application>
  <PresentationFormat>Widescreen</PresentationFormat>
  <Paragraphs>440</Paragraphs>
  <Slides>42</Slides>
  <Notes>28</Notes>
  <HiddenSlides>0</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1</vt:i4>
      </vt:variant>
      <vt:variant>
        <vt:lpstr>Slide Titles</vt:lpstr>
      </vt:variant>
      <vt:variant>
        <vt:i4>42</vt:i4>
      </vt:variant>
    </vt:vector>
  </HeadingPairs>
  <TitlesOfParts>
    <vt:vector size="71" baseType="lpstr">
      <vt:lpstr>MS PGothic</vt:lpstr>
      <vt:lpstr>Arial</vt:lpstr>
      <vt:lpstr>Calibri</vt:lpstr>
      <vt:lpstr>Calibri Light</vt:lpstr>
      <vt:lpstr>Consolas</vt:lpstr>
      <vt:lpstr>Courier New</vt:lpstr>
      <vt:lpstr>Segoe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Designing an Advanced Application</vt:lpstr>
      <vt:lpstr>Module Overview</vt:lpstr>
      <vt:lpstr>PowerPoint Presentation</vt:lpstr>
      <vt:lpstr>Service bus</vt:lpstr>
      <vt:lpstr>Service Bus Topic</vt:lpstr>
      <vt:lpstr>Service Bus Queue</vt:lpstr>
      <vt:lpstr>Event Hub</vt:lpstr>
      <vt:lpstr>PowerPoint Presentation</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Azure Storage Offerings</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Scheduler </vt:lpstr>
      <vt:lpstr>Azure Batch </vt:lpstr>
      <vt:lpstr>Azure Batch — Job Scheduling as a Service</vt:lpstr>
      <vt:lpstr>Question: Your company needs to run large scale computation workloads. The compute cluster should be able to scale up and down on demand. You are looking for a cost effective option which can be managed by via command line scripting. Choose an option below. </vt:lpstr>
      <vt:lpstr>PowerPoint Presentation</vt:lpstr>
      <vt:lpstr>PowerPoint Presentation</vt:lpstr>
      <vt:lpstr>Big Compute Use Cases</vt:lpstr>
      <vt:lpstr>Big Compute evolution</vt:lpstr>
      <vt:lpstr>High Performance Computing on Azure</vt:lpstr>
      <vt:lpstr>High Performance Compute </vt:lpstr>
      <vt:lpstr>Latest VM Announcements </vt:lpstr>
      <vt:lpstr>PowerPoint Presentation</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PowerPoint Presentation</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2017-06-13T03:51:49Z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ies>
</file>